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s/slide23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4" r:id="rId3"/>
    <p:sldId id="269" r:id="rId4"/>
    <p:sldId id="271" r:id="rId5"/>
    <p:sldId id="270" r:id="rId6"/>
    <p:sldId id="285" r:id="rId7"/>
    <p:sldId id="286" r:id="rId8"/>
    <p:sldId id="287" r:id="rId9"/>
    <p:sldId id="272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263" r:id="rId26"/>
    <p:sldId id="264" r:id="rId27"/>
    <p:sldId id="265" r:id="rId28"/>
    <p:sldId id="281" r:id="rId29"/>
    <p:sldId id="279" r:id="rId30"/>
    <p:sldId id="280" r:id="rId31"/>
    <p:sldId id="277" r:id="rId32"/>
    <p:sldId id="282" r:id="rId33"/>
    <p:sldId id="283" r:id="rId34"/>
    <p:sldId id="266" r:id="rId35"/>
    <p:sldId id="267" r:id="rId36"/>
    <p:sldId id="278" r:id="rId37"/>
    <p:sldId id="26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5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45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gif>
</file>

<file path=ppt/media/image13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304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74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612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78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556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56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7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68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33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6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12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D01DE30-3697-4629-AB00-99D0C00A2843}" type="datetimeFigureOut">
              <a:rPr lang="en-US" smtClean="0"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59ECDC0-2D32-4EB4-B68F-1190223C85D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20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4212375/" TargetMode="External"/><Relationship Id="rId2" Type="http://schemas.openxmlformats.org/officeDocument/2006/relationships/hyperlink" Target="https://www.uptodate.com/contents/uterine-fibroids-leiomyomas-treatment-overview?source=history_widget#H536483978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52868D-6BA2-4772-A9BD-8FC74E1536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huống</a:t>
            </a:r>
            <a:r>
              <a:rPr lang="en-US" dirty="0"/>
              <a:t> AUB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AB22317-4492-4260-831E-DA9C07D37F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368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Tình huống 2: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Cô Nguyễn Thị Lan, đi khám trong những ngày “ giãn cách xã hội “ vì dịch Covid-19 vì 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 kinh rất nhiều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Cô 44 tuổi, đã có 2 con, con nhỏ nhất 10 tuổi, PARA: 2002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Cô có kinh năm 16 tuổi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kinh đều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ngừa thai bằng 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bao cao su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Thường xuyên đi khám định kỳ. Tháng 11/2019 tới nay, BN đang được theo dõi vấn đề 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ASCUS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và đã được soi cổ tử cung -  bấm sinh thiết với kết quả không bất thường 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HPV(+).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3 tháng gần đây, cô có ghi nhận ra huyết rất nhiều vào 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ngày 2-ngày 3 ( # 6-8 BVS dày)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và 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hết sạch vào ngày thứ 5.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BN tự sử dụng thuốc 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nội tiết E- P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(Cyclo-Provera) vì nghĩ đang trong giai đoạn tiền mãn kinh khoảng 2 tháng. 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805353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Cần hỏi thêm điều gì?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269220" cy="449156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Tính chất chu kỳ kinh trước đó: Kinh 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kéo dài bao lâu? Lượng (số BVS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)? 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Hiện đang ngày thứ 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mấy của chu kỳ kinh? 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Triệu chứng khác như đau bụng, bốc hỏa, thay đổi giấc ngủ, khô âm đạo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 Huyết trắng hôi? Ngứa?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Triệu chứng: tiểu lắt nhắt, táo bón.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Sau khi sử 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 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nội tiết E – P, tính chất kinh có thay đổi không? 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Tiền căn có chảy máu tương tự? </a:t>
            </a:r>
            <a:endParaRPr lang="en-US" dirty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 bệnh viêm nhiễm phụ khoa trước đây: viêm âm đạo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 ĐTĐ? </a:t>
            </a:r>
            <a:endParaRPr lang="en-US" dirty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 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bầm da? 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Chảy 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máu khó cầm? Trong những lần sinh có chảy máu nhiều cần truyền dịch? Có đang uống thuốc gì 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khác (thuốc kháng đông, thuốc chống kết tập tiểu cầu)? 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 phẫu thuật trước đây?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Nhu cầu có con?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 đình có ai bị ung thư buồng trứng? Vú? Đại tràng?</a:t>
            </a:r>
          </a:p>
          <a:p>
            <a:endParaRPr lang="vi-V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578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D53D60-43E8-450F-A707-69CA4390F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lâm</a:t>
            </a:r>
            <a:r>
              <a:rPr lang="en-US" dirty="0"/>
              <a:t> </a:t>
            </a:r>
            <a:r>
              <a:rPr lang="en-US" dirty="0" err="1"/>
              <a:t>sàng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48A601-2F17-4156-AE0E-A431E7DD8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 smtClean="0"/>
              <a:t>Bn </a:t>
            </a:r>
            <a:r>
              <a:rPr lang="en-US" dirty="0"/>
              <a:t>da niêm hồng, M: 86 lần/phút, huyết áp: 90/60 mm </a:t>
            </a:r>
            <a:r>
              <a:rPr lang="en-US" dirty="0" smtClean="0"/>
              <a:t>Hg </a:t>
            </a:r>
          </a:p>
          <a:p>
            <a:pPr>
              <a:buFontTx/>
              <a:buChar char="-"/>
            </a:pPr>
            <a:r>
              <a:rPr lang="en-US" dirty="0" smtClean="0"/>
              <a:t>Chiều </a:t>
            </a:r>
            <a:r>
              <a:rPr lang="en-US" dirty="0"/>
              <a:t>cao: 1m60, cân nặng: 58 kg</a:t>
            </a:r>
          </a:p>
          <a:p>
            <a:pPr>
              <a:buFontTx/>
              <a:buChar char="-"/>
            </a:pPr>
            <a:r>
              <a:rPr lang="en-US" dirty="0"/>
              <a:t>Bụng </a:t>
            </a:r>
            <a:r>
              <a:rPr lang="en-US" dirty="0" smtClean="0"/>
              <a:t>mềm. </a:t>
            </a:r>
          </a:p>
          <a:p>
            <a:pPr>
              <a:buFontTx/>
              <a:buChar char="-"/>
            </a:pPr>
            <a:r>
              <a:rPr lang="en-US" dirty="0" smtClean="0"/>
              <a:t>Khám âm hộ bình th</a:t>
            </a:r>
            <a:r>
              <a:rPr lang="vi-VN" dirty="0" smtClean="0"/>
              <a:t>ư</a:t>
            </a:r>
            <a:r>
              <a:rPr lang="en-US" dirty="0" smtClean="0"/>
              <a:t>ờng, âm đạo có máu sậm lẫn huyết cục, cổ tử cung không sang th</a:t>
            </a:r>
            <a:r>
              <a:rPr lang="vi-VN" dirty="0" smtClean="0"/>
              <a:t>ư</a:t>
            </a:r>
            <a:r>
              <a:rPr lang="en-US" dirty="0" smtClean="0"/>
              <a:t>ơng, máu đang chảy ra từ lòng tử cung, tử cung to t</a:t>
            </a:r>
            <a:r>
              <a:rPr lang="vi-VN" dirty="0" smtClean="0"/>
              <a:t>ư</a:t>
            </a:r>
            <a:r>
              <a:rPr lang="en-US" dirty="0" smtClean="0"/>
              <a:t>ơng đ</a:t>
            </a:r>
            <a:r>
              <a:rPr lang="vi-VN" dirty="0" smtClean="0"/>
              <a:t>ư</a:t>
            </a:r>
            <a:r>
              <a:rPr lang="en-US" dirty="0" smtClean="0"/>
              <a:t>ơng thai 7 tuần, mật độ chắc, di động không đau, túi cùng mềm.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82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Nên tìm kiếm thêm dấu hiệu gì lúc thăm khám?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Tri giác</a:t>
            </a:r>
          </a:p>
          <a:p>
            <a:r>
              <a:rPr lang="en-US" dirty="0">
                <a:solidFill>
                  <a:schemeClr val="tx1"/>
                </a:solidFill>
              </a:rPr>
              <a:t>Dấu xuất </a:t>
            </a:r>
            <a:r>
              <a:rPr lang="en-US" dirty="0" smtClean="0">
                <a:solidFill>
                  <a:schemeClr val="tx1"/>
                </a:solidFill>
              </a:rPr>
              <a:t>huyết dưới da, niêm mạc. 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Có sờ thấy u </a:t>
            </a:r>
            <a:r>
              <a:rPr lang="en-US" dirty="0" smtClean="0">
                <a:solidFill>
                  <a:schemeClr val="tx1"/>
                </a:solidFill>
              </a:rPr>
              <a:t>hạ vị? </a:t>
            </a:r>
            <a:r>
              <a:rPr lang="en-US" dirty="0">
                <a:solidFill>
                  <a:schemeClr val="tx1"/>
                </a:solidFill>
              </a:rPr>
              <a:t>Hạch bẹn?</a:t>
            </a:r>
          </a:p>
          <a:p>
            <a:r>
              <a:rPr lang="en-US" dirty="0">
                <a:solidFill>
                  <a:schemeClr val="tx1"/>
                </a:solidFill>
              </a:rPr>
              <a:t>2 phần phụ? </a:t>
            </a:r>
          </a:p>
          <a:p>
            <a:endParaRPr lang="vi-V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377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C20EC3-3E4B-46A9-829A-C752B0542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bụng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r>
              <a:rPr lang="en-US" dirty="0"/>
              <a:t> T2/2020</a:t>
            </a:r>
          </a:p>
        </p:txBody>
      </p:sp>
      <p:pic>
        <p:nvPicPr>
          <p:cNvPr id="5" name="Content Placeholder 4" descr="A picture containing photo, sitting, black, monitor&#10;&#10;Description automatically generated">
            <a:extLst>
              <a:ext uri="{FF2B5EF4-FFF2-40B4-BE49-F238E27FC236}">
                <a16:creationId xmlns:a16="http://schemas.microsoft.com/office/drawing/2014/main" xmlns="" id="{3856CC0F-A3A2-4CB9-9708-D9FF41711A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264" r="-1052" b="20118"/>
          <a:stretch/>
        </p:blipFill>
        <p:spPr>
          <a:xfrm>
            <a:off x="1328598" y="1845735"/>
            <a:ext cx="3145866" cy="3919148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851401" y="1967655"/>
            <a:ext cx="6074102" cy="4023360"/>
          </a:xfrm>
        </p:spPr>
        <p:txBody>
          <a:bodyPr/>
          <a:lstStyle/>
          <a:p>
            <a:r>
              <a:rPr lang="en-US" dirty="0"/>
              <a:t>- Dap: 58 mm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eo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echo </a:t>
            </a:r>
            <a:r>
              <a:rPr lang="en-US" dirty="0" err="1"/>
              <a:t>kém</a:t>
            </a:r>
            <a:r>
              <a:rPr lang="en-US" dirty="0"/>
              <a:t> : 20x25 mm </a:t>
            </a:r>
            <a:r>
              <a:rPr lang="en-US" dirty="0" err="1"/>
              <a:t>trong</a:t>
            </a:r>
            <a:r>
              <a:rPr lang="en-US" dirty="0"/>
              <a:t> c</a:t>
            </a:r>
            <a:r>
              <a:rPr lang="vi-VN" dirty="0"/>
              <a:t>ơ</a:t>
            </a:r>
            <a:r>
              <a:rPr lang="en-US" dirty="0"/>
              <a:t> và gần với niêm mạc tử cung. </a:t>
            </a:r>
            <a:br>
              <a:rPr lang="en-US" dirty="0"/>
            </a:br>
            <a:r>
              <a:rPr lang="en-US" dirty="0" smtClean="0"/>
              <a:t>- Nội </a:t>
            </a:r>
            <a:r>
              <a:rPr lang="en-US" dirty="0"/>
              <a:t>mạc tử cung: 6 mm</a:t>
            </a:r>
            <a:br>
              <a:rPr lang="en-US" dirty="0"/>
            </a:br>
            <a:r>
              <a:rPr lang="en-US" dirty="0"/>
              <a:t>- 2 buồng trứng: không </a:t>
            </a:r>
            <a:r>
              <a:rPr lang="en-US" dirty="0" smtClean="0"/>
              <a:t>u</a:t>
            </a:r>
          </a:p>
          <a:p>
            <a:r>
              <a:rPr lang="en-US" dirty="0" smtClean="0"/>
              <a:t>Nhận xét:</a:t>
            </a:r>
          </a:p>
          <a:p>
            <a:r>
              <a:rPr lang="en-US" dirty="0" smtClean="0"/>
              <a:t>- Tử cung lớn</a:t>
            </a:r>
          </a:p>
          <a:p>
            <a:r>
              <a:rPr lang="en-US" dirty="0" smtClean="0"/>
              <a:t>- Khối echo kém trong cơ và gần niêm mạc tử cung: gợi ý u xơ – cơ nhưng không điển hình, cần phân biệt với bệnh tuyến cơ tử cung =&gt; đề nghị SA Doppler qua ngã âm đạo để khảo sát tốt hơn.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5693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DDE917-CB2F-4509-B301-B49E7A8A1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0813" y="5633086"/>
            <a:ext cx="5051106" cy="5848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Bạn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nghĩ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gì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kết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quả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này</a:t>
            </a:r>
            <a:r>
              <a:rPr lang="en-US" sz="2400" dirty="0">
                <a:solidFill>
                  <a:schemeClr val="bg1"/>
                </a:solidFill>
              </a:rPr>
              <a:t> ?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CBF9-718A-4E4D-82F6-4954AD6D8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" t="9908" b="48368"/>
          <a:stretch/>
        </p:blipFill>
        <p:spPr>
          <a:xfrm>
            <a:off x="506975" y="2032938"/>
            <a:ext cx="5450276" cy="41030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DB1CAE0-F1CF-493A-A210-681329F139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" t="16665" r="5439"/>
          <a:stretch/>
        </p:blipFill>
        <p:spPr>
          <a:xfrm>
            <a:off x="6288357" y="2032938"/>
            <a:ext cx="5476017" cy="362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2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Đề nghị CLS bổ sung</a:t>
            </a:r>
            <a:endParaRPr lang="vi-VN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CTM, </a:t>
            </a:r>
            <a:r>
              <a:rPr lang="en-US" dirty="0">
                <a:solidFill>
                  <a:schemeClr val="tx1"/>
                </a:solidFill>
              </a:rPr>
              <a:t>Đông </a:t>
            </a:r>
            <a:r>
              <a:rPr lang="en-US" dirty="0" smtClean="0">
                <a:solidFill>
                  <a:schemeClr val="tx1"/>
                </a:solidFill>
              </a:rPr>
              <a:t>máu toàn bộ (PT, Aptt, fibrinogen, INR)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hCG quick test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Siêu âm </a:t>
            </a:r>
            <a:r>
              <a:rPr lang="en-US" dirty="0" smtClean="0">
                <a:solidFill>
                  <a:schemeClr val="tx1"/>
                </a:solidFill>
              </a:rPr>
              <a:t>ngả </a:t>
            </a:r>
            <a:r>
              <a:rPr lang="en-US" dirty="0">
                <a:solidFill>
                  <a:schemeClr val="tx1"/>
                </a:solidFill>
              </a:rPr>
              <a:t>âm </a:t>
            </a:r>
            <a:r>
              <a:rPr lang="en-US" dirty="0" smtClean="0">
                <a:solidFill>
                  <a:schemeClr val="tx1"/>
                </a:solidFill>
              </a:rPr>
              <a:t>đạo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Siêu âm Doppler</a:t>
            </a:r>
            <a:endParaRPr lang="en-US" dirty="0">
              <a:solidFill>
                <a:schemeClr val="tx1"/>
              </a:solidFill>
            </a:endParaRPr>
          </a:p>
          <a:p>
            <a:endParaRPr lang="vi-V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378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TTBA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79" y="1845733"/>
            <a:ext cx="10175065" cy="439741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BN nữ, 44 tuổi, PARA 2002 đến khám vì ra kinh rất nhiều. Bệnh 3 tháng</a:t>
            </a:r>
          </a:p>
          <a:p>
            <a:r>
              <a:rPr lang="en-US" dirty="0" smtClean="0"/>
              <a:t>TCCN:</a:t>
            </a:r>
          </a:p>
          <a:p>
            <a:pPr lvl="1"/>
            <a:r>
              <a:rPr lang="en-US" dirty="0" smtClean="0"/>
              <a:t>Ra huyết rất nhiều N2-N3 (6-8 BVS dày) =&gt; PBAC &gt; 150đ </a:t>
            </a:r>
          </a:p>
          <a:p>
            <a:r>
              <a:rPr lang="en-US" dirty="0" smtClean="0"/>
              <a:t>TCTT:</a:t>
            </a:r>
          </a:p>
          <a:p>
            <a:pPr lvl="1"/>
            <a:r>
              <a:rPr lang="en-US" dirty="0" smtClean="0"/>
              <a:t>Da niêm hồng, sinh hiệu bình thường</a:t>
            </a:r>
          </a:p>
          <a:p>
            <a:pPr lvl="1"/>
            <a:r>
              <a:rPr lang="en-US" dirty="0" smtClean="0"/>
              <a:t>TC to # thai 7 tuần</a:t>
            </a:r>
          </a:p>
          <a:p>
            <a:pPr lvl="1"/>
            <a:r>
              <a:rPr lang="en-US" dirty="0" smtClean="0"/>
              <a:t>Âm đạo có máu sậm lẫn huyết cục</a:t>
            </a:r>
          </a:p>
          <a:p>
            <a:pPr lvl="1"/>
            <a:r>
              <a:rPr lang="en-US" dirty="0" smtClean="0"/>
              <a:t>CTC không sang thương</a:t>
            </a:r>
          </a:p>
          <a:p>
            <a:pPr lvl="1"/>
            <a:r>
              <a:rPr lang="en-US" dirty="0" smtClean="0"/>
              <a:t>Có máu đang chảy ra ở lòng TC</a:t>
            </a:r>
            <a:endParaRPr lang="en-US" dirty="0"/>
          </a:p>
          <a:p>
            <a:r>
              <a:rPr lang="en-US" dirty="0" smtClean="0"/>
              <a:t>Tiền căn:</a:t>
            </a:r>
          </a:p>
          <a:p>
            <a:pPr lvl="1"/>
            <a:r>
              <a:rPr lang="en-US" dirty="0" smtClean="0"/>
              <a:t>11/2019: ASCUS, HVP (+)</a:t>
            </a:r>
          </a:p>
          <a:p>
            <a:pPr lvl="1"/>
            <a:r>
              <a:rPr lang="en-US" dirty="0" smtClean="0"/>
              <a:t>Tự sử dụng Cyclo – provera 2 tháng nay</a:t>
            </a:r>
          </a:p>
          <a:p>
            <a:pPr marL="201168" lvl="1" indent="0">
              <a:buNone/>
            </a:pPr>
            <a:r>
              <a:rPr lang="en-US" dirty="0" smtClean="0"/>
              <a:t>CLS:</a:t>
            </a:r>
          </a:p>
          <a:p>
            <a:pPr lvl="1"/>
            <a:r>
              <a:rPr lang="en-US" dirty="0" smtClean="0"/>
              <a:t>Tử cung to</a:t>
            </a:r>
          </a:p>
          <a:p>
            <a:pPr lvl="1"/>
            <a:r>
              <a:rPr lang="en-US" dirty="0" smtClean="0"/>
              <a:t>Khối echo kém, 20 x 25mm, trong cơ gần niêm mạc tử cung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14797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2111" y="298326"/>
            <a:ext cx="10039643" cy="803643"/>
          </a:xfrm>
        </p:spPr>
        <p:txBody>
          <a:bodyPr/>
          <a:lstStyle/>
          <a:p>
            <a:r>
              <a:rPr lang="en-US" dirty="0" smtClean="0"/>
              <a:t>Hệ thống phân loại AUB</a:t>
            </a:r>
            <a:endParaRPr lang="vi-V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5C14EDDB-005E-8C41-9705-FD69C182837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934307" y="1248455"/>
          <a:ext cx="8229600" cy="49249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7220">
                  <a:extLst>
                    <a:ext uri="{9D8B030D-6E8A-4147-A177-3AD203B41FA5}">
                      <a16:colId xmlns:a16="http://schemas.microsoft.com/office/drawing/2014/main" xmlns="" val="3871103250"/>
                    </a:ext>
                  </a:extLst>
                </a:gridCol>
                <a:gridCol w="617220">
                  <a:extLst>
                    <a:ext uri="{9D8B030D-6E8A-4147-A177-3AD203B41FA5}">
                      <a16:colId xmlns:a16="http://schemas.microsoft.com/office/drawing/2014/main" xmlns="" val="989445152"/>
                    </a:ext>
                  </a:extLst>
                </a:gridCol>
                <a:gridCol w="617220">
                  <a:extLst>
                    <a:ext uri="{9D8B030D-6E8A-4147-A177-3AD203B41FA5}">
                      <a16:colId xmlns:a16="http://schemas.microsoft.com/office/drawing/2014/main" xmlns="" val="1756870801"/>
                    </a:ext>
                  </a:extLst>
                </a:gridCol>
                <a:gridCol w="617220">
                  <a:extLst>
                    <a:ext uri="{9D8B030D-6E8A-4147-A177-3AD203B41FA5}">
                      <a16:colId xmlns:a16="http://schemas.microsoft.com/office/drawing/2014/main" xmlns="" val="262005404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294441623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3469617503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2842403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355090358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168629613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376985306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80340075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370059811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418270956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273958967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889883358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3507394246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345337629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xmlns="" val="409588227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bg1"/>
                          </a:solidFill>
                        </a:rPr>
                        <a:t>Hệ thống 1 (triệu chứng)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cm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8585700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 dirty="0"/>
                        <a:t>Độ dài chu kì: </a:t>
                      </a:r>
                      <a:r>
                        <a:rPr lang="en-US" sz="1000" b="0" dirty="0" smtClean="0"/>
                        <a:t>not</a:t>
                      </a:r>
                      <a:r>
                        <a:rPr lang="en-US" sz="1000" b="0" baseline="0" dirty="0" smtClean="0"/>
                        <a:t> application</a:t>
                      </a:r>
                      <a:endParaRPr lang="en-US" sz="10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6455583"/>
                  </a:ext>
                </a:extLst>
              </a:tr>
              <a:tr h="291957">
                <a:tc gridSpan="4">
                  <a:txBody>
                    <a:bodyPr/>
                    <a:lstStyle/>
                    <a:p>
                      <a:r>
                        <a:rPr lang="en-US" sz="1000" b="0" dirty="0"/>
                        <a:t>Tính đều đặn: </a:t>
                      </a:r>
                      <a:r>
                        <a:rPr lang="en-US" sz="1000" b="0" dirty="0" smtClean="0"/>
                        <a:t> đều</a:t>
                      </a:r>
                      <a:r>
                        <a:rPr lang="en-US" sz="1000" b="0" baseline="0" dirty="0" smtClean="0"/>
                        <a:t> </a:t>
                      </a:r>
                      <a:endParaRPr lang="en-US" sz="10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4152686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 dirty="0"/>
                        <a:t>Độ dài: </a:t>
                      </a:r>
                      <a:r>
                        <a:rPr lang="en-US" sz="1000" b="0" dirty="0" smtClean="0"/>
                        <a:t> bình</a:t>
                      </a:r>
                      <a:r>
                        <a:rPr lang="en-US" sz="1000" b="0" baseline="0" dirty="0" smtClean="0"/>
                        <a:t> thường (5 ngày)</a:t>
                      </a:r>
                      <a:endParaRPr lang="en-US" sz="10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90640339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 dirty="0"/>
                        <a:t>Lượng máu kinh: nhiều (HMB)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6568839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 dirty="0"/>
                        <a:t>Chảy máu giữa kì: không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2108758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bg1"/>
                          </a:solidFill>
                        </a:rPr>
                        <a:t>Hệ thống 2 (PALM-COEIN)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3276638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600" b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sz="16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049427955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64601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bg1"/>
                          </a:solidFill>
                        </a:rPr>
                        <a:t>Có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bg1"/>
                          </a:solidFill>
                        </a:rPr>
                        <a:t>Không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bg1"/>
                          </a:solidFill>
                        </a:rPr>
                        <a:t>?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16238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P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716154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990396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en-US" sz="1000" b="0" baseline="-250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35852951"/>
                  </a:ext>
                </a:extLst>
              </a:tr>
              <a:tr h="186542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M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867809489"/>
                  </a:ext>
                </a:extLst>
              </a:tr>
              <a:tr h="186542">
                <a:tc gridSpan="4">
                  <a:txBody>
                    <a:bodyPr/>
                    <a:lstStyle/>
                    <a:p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 b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 b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6601439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203282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563683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96428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>
                          <a:solidFill>
                            <a:schemeClr val="tx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36325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677698527"/>
                  </a:ext>
                </a:extLst>
              </a:tr>
            </a:tbl>
          </a:graphicData>
        </a:graphic>
      </p:graphicFrame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CBF9-718A-4E4D-82F6-4954AD6D8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" t="10693" b="53781"/>
          <a:stretch/>
        </p:blipFill>
        <p:spPr>
          <a:xfrm>
            <a:off x="4484078" y="4255181"/>
            <a:ext cx="2903703" cy="18522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B6497F0-33F4-504F-A824-21083E26F1EB}"/>
              </a:ext>
            </a:extLst>
          </p:cNvPr>
          <p:cNvSpPr txBox="1"/>
          <p:nvPr/>
        </p:nvSpPr>
        <p:spPr>
          <a:xfrm>
            <a:off x="6117952" y="3734712"/>
            <a:ext cx="129614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/>
              <a:t>AUB-L; -A</a:t>
            </a:r>
            <a:r>
              <a:rPr lang="en-US" b="1" baseline="-25000" dirty="0" smtClean="0"/>
              <a:t>?</a:t>
            </a:r>
            <a:endParaRPr lang="en-US" b="1" baseline="-25000" dirty="0"/>
          </a:p>
        </p:txBody>
      </p:sp>
    </p:spTree>
    <p:extLst>
      <p:ext uri="{BB962C8B-B14F-4D97-AF65-F5344CB8AC3E}">
        <p14:creationId xmlns:p14="http://schemas.microsoft.com/office/powerpoint/2010/main" val="1422024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Biện luận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Nguyên nhân xuất huyết:</a:t>
            </a:r>
          </a:p>
          <a:p>
            <a:r>
              <a:rPr lang="en-US" dirty="0" smtClean="0"/>
              <a:t>Thai kỳ: kết quả Hcg quick test và siêu âm</a:t>
            </a:r>
          </a:p>
          <a:p>
            <a:r>
              <a:rPr lang="en-US" dirty="0" smtClean="0"/>
              <a:t>CTC: bệnh sử, và qua thăm khám thấy CTC không sang thương, thấy máu chảy ra từ tử cung</a:t>
            </a:r>
          </a:p>
          <a:p>
            <a:r>
              <a:rPr lang="en-US" dirty="0" smtClean="0"/>
              <a:t>=&gt; nghĩ nguyên nhân xuất huyết là từ tử cung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484722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6">
            <a:extLst>
              <a:ext uri="{FF2B5EF4-FFF2-40B4-BE49-F238E27FC236}">
                <a16:creationId xmlns="" xmlns:a16="http://schemas.microsoft.com/office/drawing/2014/main" id="{6F40FBDA-CEB1-40F0-9AB9-BD9C402D70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="" xmlns:a16="http://schemas.microsoft.com/office/drawing/2014/main" id="{A728F034-3465-4F91-A007-4415EC63B3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BCFF10A9-48A8-49DE-BCC0-36CD4D617C7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307869" y="1267730"/>
            <a:ext cx="9576262" cy="430795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="" xmlns:a16="http://schemas.microsoft.com/office/drawing/2014/main" id="{29E6EC7A-73F0-4AA6-8CCE-7492D8F6545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307868" y="1267730"/>
            <a:ext cx="9576262" cy="4307950"/>
          </a:xfrm>
          <a:prstGeom prst="rect">
            <a:avLst/>
          </a:prstGeom>
          <a:solidFill>
            <a:srgbClr val="63B18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0344D4FE-ABEF-4230-9E4E-AD5782FC78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57C27F8-FDD1-403A-AC40-58A216CE0A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TÌnh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huống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9325F979-D3F9-4926-81B7-7ACCB31A50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011097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Biện luận:  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756834"/>
            <a:ext cx="10243820" cy="449156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P: Thường XH giữa chu kỳ kinh, hình ảnh siêu âm không phù hợp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A, L: BN không có đau bụng kinh, khám LS và SÂ cho kết quả tử cung to. Hình ảnh trên siêu âm bụng thấy khối echo kém, giới hạn rõ, nên nghĩ L nhiều hơn. Tuy nhiên, vẫn cần SA Doppler để phân biệt với A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Dựa trên SIS thấy khối echo này nằm dưới niêm mạc, với phần trong cơ chiếm &gt; 50% nên nghĩ thuộc loại 2 theo FIGO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M: BN không có YTNC K NMTC, NMTC 6mm (không dày) nên hiện tại ít nghĩ K NMTC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Nhưng cần phân biệt với leiomyosarcoma với leiomyoma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C:  (-)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O: không nghĩ vì kinh nguyệt đều đặn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E:  (-)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I: </a:t>
            </a:r>
            <a:r>
              <a:rPr lang="en-US" dirty="0">
                <a:solidFill>
                  <a:schemeClr val="tx1"/>
                </a:solidFill>
              </a:rPr>
              <a:t>H</a:t>
            </a:r>
            <a:r>
              <a:rPr lang="en-US" dirty="0" smtClean="0">
                <a:solidFill>
                  <a:schemeClr val="tx1"/>
                </a:solidFill>
              </a:rPr>
              <a:t>iện có sd nội tiết thay thế, nhưng xuất huyết xảy ra trước khi sử dụng.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N:  (-)</a:t>
            </a:r>
          </a:p>
        </p:txBody>
      </p:sp>
    </p:spTree>
    <p:extLst>
      <p:ext uri="{BB962C8B-B14F-4D97-AF65-F5344CB8AC3E}">
        <p14:creationId xmlns:p14="http://schemas.microsoft.com/office/powerpoint/2010/main" val="23817185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Chẩn đoán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AUB – L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 smtClean="0">
                <a:solidFill>
                  <a:srgbClr val="FF0000"/>
                </a:solidFill>
              </a:rPr>
              <a:t>, A? / ASCUS</a:t>
            </a:r>
            <a:r>
              <a:rPr lang="en-US" dirty="0">
                <a:solidFill>
                  <a:srgbClr val="FF0000"/>
                </a:solidFill>
              </a:rPr>
              <a:t>,</a:t>
            </a:r>
            <a:r>
              <a:rPr lang="en-US" dirty="0" smtClean="0">
                <a:solidFill>
                  <a:srgbClr val="FF0000"/>
                </a:solidFill>
              </a:rPr>
              <a:t> HPV (+)</a:t>
            </a:r>
            <a:endParaRPr lang="vi-V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6392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Xử trí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66020" cy="447886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Xử trí: Ngưng thuốc </a:t>
            </a:r>
            <a:r>
              <a:rPr lang="en-US" dirty="0">
                <a:solidFill>
                  <a:schemeClr val="tx1"/>
                </a:solidFill>
              </a:rPr>
              <a:t>C</a:t>
            </a:r>
            <a:r>
              <a:rPr lang="en-US" dirty="0" smtClean="0">
                <a:solidFill>
                  <a:schemeClr val="tx1"/>
                </a:solidFill>
              </a:rPr>
              <a:t>yclo provera (5mg Estradiol cypionate – 25mg DMPA) 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Điều trị AUB: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COCs 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Hoặc LNG – IUD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Hoặc Tranexamic acid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Tư vấn để BN lựa chọn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COCs có thành phần E nguy cơ thuyên tắc mạch. 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LNG – IUD nguy cơ nhiễm trùng khi đặt và tháo. 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Tranexamic acid: không tiếp xúc nội tiết, sử dụng khi có xuất huyết. Phải sử dụng kèm theo biện pháp tránh thai khác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44 tuổi, triệu chứng tiền mãn kinh. 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Nhu cầu có con.</a:t>
            </a:r>
          </a:p>
          <a:p>
            <a:pPr>
              <a:buFontTx/>
              <a:buChar char="-"/>
            </a:pPr>
            <a:r>
              <a:rPr lang="en-US" dirty="0" smtClean="0">
                <a:solidFill>
                  <a:schemeClr val="tx1"/>
                </a:solidFill>
              </a:rPr>
              <a:t>Khả năng đáp ứng tuân thủ điều trị.</a:t>
            </a:r>
          </a:p>
        </p:txBody>
      </p:sp>
    </p:spTree>
    <p:extLst>
      <p:ext uri="{BB962C8B-B14F-4D97-AF65-F5344CB8AC3E}">
        <p14:creationId xmlns:p14="http://schemas.microsoft.com/office/powerpoint/2010/main" val="294089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Theo dõi</a:t>
            </a:r>
          </a:p>
          <a:p>
            <a:r>
              <a:rPr lang="en-US" dirty="0" smtClean="0"/>
              <a:t>Sau 1 tháng đánh giá lại:</a:t>
            </a:r>
          </a:p>
          <a:p>
            <a:r>
              <a:rPr lang="en-US" dirty="0" smtClean="0"/>
              <a:t>Tình trạng xuất huyết</a:t>
            </a:r>
          </a:p>
          <a:p>
            <a:r>
              <a:rPr lang="en-US" dirty="0" smtClean="0"/>
              <a:t>Kích thước khối u xơ – cơ trên siêu âm qua ngã âm đạo =&gt; để phân biệt với leiomyosarcoma</a:t>
            </a:r>
          </a:p>
          <a:p>
            <a:endParaRPr lang="en-US" dirty="0" smtClean="0"/>
          </a:p>
          <a:p>
            <a:r>
              <a:rPr lang="en-US" dirty="0" smtClean="0"/>
              <a:t>ASCUS</a:t>
            </a:r>
            <a:r>
              <a:rPr lang="en-US" dirty="0"/>
              <a:t>. HPV (+) </a:t>
            </a:r>
          </a:p>
          <a:p>
            <a:r>
              <a:rPr lang="en-US" dirty="0"/>
              <a:t>Theo dõi làm lại co-testing sau 1 năm </a:t>
            </a:r>
          </a:p>
          <a:p>
            <a:endParaRPr lang="vi-VN" dirty="0"/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735064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Tài liệu tham khảo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>
                <a:hlinkClick r:id="rId2"/>
              </a:rPr>
              <a:t>https://</a:t>
            </a:r>
            <a:r>
              <a:rPr lang="vi-VN" dirty="0" smtClean="0">
                <a:hlinkClick r:id="rId2"/>
              </a:rPr>
              <a:t>www.uptodate.com/contents/uterine-fibroids-leiomyomas-treatment-overview?source=history_widget#H536483978</a:t>
            </a:r>
            <a:endParaRPr lang="en-US" dirty="0" smtClean="0"/>
          </a:p>
          <a:p>
            <a:r>
              <a:rPr lang="vi-VN" dirty="0">
                <a:hlinkClick r:id="rId3"/>
              </a:rPr>
              <a:t>https://www.ncbi.nlm.nih.gov/pmc/articles/PMC4212375/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3521867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E26AFC7-CA7F-4516-B71B-1B7161AE0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huống</a:t>
            </a:r>
            <a:r>
              <a:rPr lang="en-US" dirty="0"/>
              <a:t> 3: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7FE0D2-DA3B-4B6A-AD9C-25290DFFE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bệnh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44 </a:t>
            </a:r>
            <a:r>
              <a:rPr lang="en-US" dirty="0" err="1"/>
              <a:t>tuổi</a:t>
            </a:r>
            <a:r>
              <a:rPr lang="en-US" dirty="0"/>
              <a:t>, para 2002. </a:t>
            </a:r>
            <a:r>
              <a:rPr lang="en-US" b="1" dirty="0" err="1"/>
              <a:t>Bệnh</a:t>
            </a:r>
            <a:r>
              <a:rPr lang="en-US" b="1" dirty="0"/>
              <a:t> </a:t>
            </a:r>
            <a:r>
              <a:rPr lang="en-US" b="1" dirty="0" err="1"/>
              <a:t>nhân</a:t>
            </a:r>
            <a:r>
              <a:rPr lang="en-US" b="1" dirty="0"/>
              <a:t> </a:t>
            </a:r>
            <a:r>
              <a:rPr lang="en-US" b="1" dirty="0" err="1"/>
              <a:t>có</a:t>
            </a:r>
            <a:r>
              <a:rPr lang="en-US" b="1" dirty="0"/>
              <a:t> </a:t>
            </a:r>
            <a:r>
              <a:rPr lang="en-US" b="1" dirty="0" err="1"/>
              <a:t>biểu</a:t>
            </a:r>
            <a:r>
              <a:rPr lang="en-US" b="1" dirty="0"/>
              <a:t> </a:t>
            </a:r>
            <a:r>
              <a:rPr lang="en-US" b="1" dirty="0" err="1"/>
              <a:t>hiển</a:t>
            </a:r>
            <a:r>
              <a:rPr lang="en-US" b="1" dirty="0"/>
              <a:t> ra </a:t>
            </a:r>
            <a:r>
              <a:rPr lang="en-US" b="1" dirty="0" err="1"/>
              <a:t>huyết</a:t>
            </a:r>
            <a:r>
              <a:rPr lang="en-US" b="1" dirty="0"/>
              <a:t> </a:t>
            </a:r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đạo</a:t>
            </a:r>
            <a:r>
              <a:rPr lang="en-US" b="1" dirty="0"/>
              <a:t> 2 </a:t>
            </a:r>
            <a:r>
              <a:rPr lang="en-US" b="1" dirty="0" err="1"/>
              <a:t>lần</a:t>
            </a:r>
            <a:r>
              <a:rPr lang="en-US" b="1" dirty="0"/>
              <a:t> </a:t>
            </a:r>
            <a:r>
              <a:rPr lang="en-US" b="1" dirty="0" err="1"/>
              <a:t>trong</a:t>
            </a:r>
            <a:r>
              <a:rPr lang="en-US" b="1" dirty="0"/>
              <a:t> 1 </a:t>
            </a:r>
            <a:r>
              <a:rPr lang="en-US" b="1" dirty="0" err="1"/>
              <a:t>tháng</a:t>
            </a:r>
            <a:r>
              <a:rPr lang="en-US" b="1" dirty="0"/>
              <a:t> </a:t>
            </a:r>
            <a:r>
              <a:rPr lang="en-US" b="1" dirty="0" err="1"/>
              <a:t>sau</a:t>
            </a:r>
            <a:r>
              <a:rPr lang="en-US" b="1" dirty="0"/>
              <a:t> </a:t>
            </a:r>
            <a:r>
              <a:rPr lang="en-US" b="1" dirty="0" err="1"/>
              <a:t>đặt</a:t>
            </a:r>
            <a:r>
              <a:rPr lang="en-US" b="1" dirty="0"/>
              <a:t> que </a:t>
            </a:r>
            <a:r>
              <a:rPr lang="en-US" b="1" dirty="0" err="1"/>
              <a:t>cấy</a:t>
            </a:r>
            <a:r>
              <a:rPr lang="en-US" b="1" dirty="0"/>
              <a:t> </a:t>
            </a:r>
            <a:r>
              <a:rPr lang="en-US" b="1" dirty="0" err="1"/>
              <a:t>Implanon</a:t>
            </a:r>
            <a:r>
              <a:rPr lang="en-US" b="1" dirty="0"/>
              <a:t> 2 </a:t>
            </a:r>
            <a:r>
              <a:rPr lang="en-US" b="1" dirty="0" err="1"/>
              <a:t>năm</a:t>
            </a:r>
            <a:r>
              <a:rPr lang="en-US" b="1" dirty="0"/>
              <a:t>.</a:t>
            </a:r>
          </a:p>
          <a:p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căn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- Bn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rối</a:t>
            </a:r>
            <a:r>
              <a:rPr lang="en-US" dirty="0"/>
              <a:t> </a:t>
            </a:r>
            <a:r>
              <a:rPr lang="en-US" dirty="0" err="1"/>
              <a:t>loạn</a:t>
            </a:r>
            <a:r>
              <a:rPr lang="en-US" dirty="0"/>
              <a:t> </a:t>
            </a:r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đình</a:t>
            </a:r>
            <a:r>
              <a:rPr lang="en-US" dirty="0"/>
              <a:t>,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thuốc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 smtClean="0"/>
              <a:t>trị</a:t>
            </a: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ĐTĐ? Ung </a:t>
            </a:r>
            <a:r>
              <a:rPr lang="en-US" dirty="0" err="1" smtClean="0">
                <a:solidFill>
                  <a:srgbClr val="FF0000"/>
                </a:solidFill>
              </a:rPr>
              <a:t>thư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khác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  <a:endParaRPr lang="en-US" dirty="0">
              <a:solidFill>
                <a:srgbClr val="FF0000"/>
              </a:solidFill>
            </a:endParaRPr>
          </a:p>
          <a:p>
            <a:pPr lvl="0"/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42 </a:t>
            </a:r>
            <a:r>
              <a:rPr lang="en-US" dirty="0" err="1"/>
              <a:t>tuổi</a:t>
            </a:r>
            <a:r>
              <a:rPr lang="en-US" dirty="0"/>
              <a:t>, Bn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nạo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buồng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bào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điển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nạo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, Bn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khuyến</a:t>
            </a:r>
            <a:r>
              <a:rPr lang="en-US" dirty="0"/>
              <a:t> </a:t>
            </a:r>
            <a:r>
              <a:rPr lang="en-US" dirty="0" err="1"/>
              <a:t>khích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que </a:t>
            </a:r>
            <a:r>
              <a:rPr lang="en-US" dirty="0" err="1"/>
              <a:t>cấy</a:t>
            </a:r>
            <a:r>
              <a:rPr lang="en-US" dirty="0"/>
              <a:t> </a:t>
            </a:r>
            <a:r>
              <a:rPr lang="en-US" dirty="0" err="1"/>
              <a:t>Implanon</a:t>
            </a:r>
            <a:r>
              <a:rPr lang="en-US" dirty="0"/>
              <a:t> </a:t>
            </a:r>
          </a:p>
          <a:p>
            <a:pPr lvl="0"/>
            <a:r>
              <a:rPr lang="en-US" dirty="0" err="1"/>
              <a:t>Đặt</a:t>
            </a:r>
            <a:r>
              <a:rPr lang="en-US" dirty="0"/>
              <a:t> que </a:t>
            </a:r>
            <a:r>
              <a:rPr lang="en-US" dirty="0" err="1"/>
              <a:t>cấy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3 </a:t>
            </a:r>
            <a:r>
              <a:rPr lang="en-US" dirty="0" err="1"/>
              <a:t>tháng</a:t>
            </a:r>
            <a:r>
              <a:rPr lang="en-US" dirty="0"/>
              <a:t>, Bn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tòan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đi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sức</a:t>
            </a:r>
            <a:r>
              <a:rPr lang="en-US" dirty="0"/>
              <a:t> </a:t>
            </a:r>
            <a:r>
              <a:rPr lang="en-US" dirty="0" err="1"/>
              <a:t>khỏe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gói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sức</a:t>
            </a:r>
            <a:r>
              <a:rPr lang="en-US" dirty="0"/>
              <a:t> </a:t>
            </a:r>
            <a:r>
              <a:rPr lang="en-US" dirty="0" err="1"/>
              <a:t>khỏe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(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r>
              <a:rPr lang="en-US" dirty="0"/>
              <a:t>, </a:t>
            </a: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bụng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phết</a:t>
            </a:r>
            <a:r>
              <a:rPr lang="en-US" dirty="0"/>
              <a:t> </a:t>
            </a:r>
            <a:r>
              <a:rPr lang="en-US" dirty="0" err="1"/>
              <a:t>mỏng</a:t>
            </a:r>
            <a:r>
              <a:rPr lang="en-US" dirty="0"/>
              <a:t> CTC).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13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23E7B5-7BB6-4DC2-94E1-3B849123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4C4A27D-3397-49E1-BA0F-4F68E32FC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tại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Bệnh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khỏe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thỉnh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thỏang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chóng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mặt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tháng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kéo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dài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3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rồi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21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ngày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biểu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giống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ít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hơn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chất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kinh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Calibri" panose="020F0502020204030204" pitchFamily="34" charset="0"/>
              <a:buChar char="-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xét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nghiệm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giới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hạn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thường</a:t>
            </a:r>
            <a:endParaRPr lang="en-US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Khám</a:t>
            </a:r>
            <a:endParaRPr lang="en-US" sz="2400" dirty="0" smtClean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Tri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giác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hiệu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Dấu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xuất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huyết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Khám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bụng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Khám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phụ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khoa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Khám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cơ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quan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khác</a:t>
            </a:r>
            <a:endParaRPr lang="en-US" sz="24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25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60E6E47-5DAD-4C82-8908-2A88EE5A3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khoa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đợt</a:t>
            </a:r>
            <a:r>
              <a:rPr lang="en-US" dirty="0"/>
              <a:t> 2)</a:t>
            </a:r>
          </a:p>
        </p:txBody>
      </p:sp>
      <p:pic>
        <p:nvPicPr>
          <p:cNvPr id="5" name="Content Placeholder 4" descr="A picture containing photo, computer, sitting, monitor&#10;&#10;Description automatically generated">
            <a:extLst>
              <a:ext uri="{FF2B5EF4-FFF2-40B4-BE49-F238E27FC236}">
                <a16:creationId xmlns="" xmlns:a16="http://schemas.microsoft.com/office/drawing/2014/main" id="{344EFC42-C018-41B4-947F-575A0B97364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37" r="1124" b="28908"/>
          <a:stretch/>
        </p:blipFill>
        <p:spPr>
          <a:xfrm>
            <a:off x="1097280" y="1938527"/>
            <a:ext cx="3376965" cy="3930568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dAP</a:t>
            </a:r>
            <a:r>
              <a:rPr lang="en-US" dirty="0"/>
              <a:t> = 45mm</a:t>
            </a:r>
          </a:p>
          <a:p>
            <a:r>
              <a:rPr lang="en-US" dirty="0"/>
              <a:t>-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ngã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,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đều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8mm</a:t>
            </a:r>
          </a:p>
          <a:p>
            <a:r>
              <a:rPr lang="en-US" dirty="0"/>
              <a:t>- 2 </a:t>
            </a:r>
            <a:r>
              <a:rPr lang="en-US" dirty="0" err="1"/>
              <a:t>buồng</a:t>
            </a:r>
            <a:r>
              <a:rPr lang="en-US" dirty="0"/>
              <a:t> </a:t>
            </a:r>
            <a:r>
              <a:rPr lang="en-US" dirty="0" err="1"/>
              <a:t>trứng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thường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08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F91BA8-341F-4591-9AD4-F5206E201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Tóm</a:t>
            </a:r>
            <a:r>
              <a:rPr lang="en-US" dirty="0" smtClean="0"/>
              <a:t> </a:t>
            </a:r>
            <a:r>
              <a:rPr lang="en-US" dirty="0" err="1" smtClean="0"/>
              <a:t>tắt</a:t>
            </a:r>
            <a:r>
              <a:rPr lang="en-US" dirty="0" smtClean="0"/>
              <a:t> </a:t>
            </a:r>
            <a:r>
              <a:rPr lang="en-US" dirty="0" err="1" smtClean="0"/>
              <a:t>bệnh</a:t>
            </a:r>
            <a:r>
              <a:rPr lang="en-US" dirty="0" smtClean="0"/>
              <a:t> </a:t>
            </a:r>
            <a:r>
              <a:rPr lang="en-US" dirty="0" err="1" smtClean="0"/>
              <a:t>án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4A69E4A-C896-49BC-B361-A498CF177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65809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 smtClean="0"/>
              <a:t>Bệnh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nữ</a:t>
            </a:r>
            <a:r>
              <a:rPr lang="en-US" dirty="0" smtClean="0"/>
              <a:t> 44 </a:t>
            </a:r>
            <a:r>
              <a:rPr lang="en-US" dirty="0" err="1" smtClean="0"/>
              <a:t>tuổi</a:t>
            </a:r>
            <a:r>
              <a:rPr lang="en-US" dirty="0" smtClean="0"/>
              <a:t>, PARA 2002</a:t>
            </a:r>
            <a:r>
              <a:rPr lang="en-US" dirty="0" smtClean="0"/>
              <a:t>, </a:t>
            </a:r>
            <a:r>
              <a:rPr lang="en-US" dirty="0" err="1" smtClean="0"/>
              <a:t>đến</a:t>
            </a:r>
            <a:r>
              <a:rPr lang="en-US" dirty="0" smtClean="0"/>
              <a:t> </a:t>
            </a:r>
            <a:r>
              <a:rPr lang="en-US" dirty="0" err="1" smtClean="0"/>
              <a:t>khám</a:t>
            </a:r>
            <a:r>
              <a:rPr lang="en-US" dirty="0" smtClean="0"/>
              <a:t> </a:t>
            </a:r>
            <a:r>
              <a:rPr lang="en-US" dirty="0" err="1" smtClean="0"/>
              <a:t>vì</a:t>
            </a:r>
            <a:r>
              <a:rPr lang="en-US" dirty="0" smtClean="0"/>
              <a:t> </a:t>
            </a: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huyết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bấ</a:t>
            </a:r>
            <a:r>
              <a:rPr lang="en-US" dirty="0" err="1" smtClean="0"/>
              <a:t>t</a:t>
            </a:r>
            <a:r>
              <a:rPr lang="en-US" dirty="0" smtClean="0"/>
              <a:t> </a:t>
            </a:r>
            <a:r>
              <a:rPr lang="en-US" dirty="0" err="1" smtClean="0"/>
              <a:t>thường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TCCN:</a:t>
            </a:r>
          </a:p>
          <a:p>
            <a:pPr>
              <a:buFontTx/>
              <a:buChar char="-"/>
            </a:pPr>
            <a:r>
              <a:rPr lang="en-US" dirty="0" err="1" smtClean="0"/>
              <a:t>Chảy</a:t>
            </a:r>
            <a:r>
              <a:rPr lang="en-US" dirty="0" smtClean="0"/>
              <a:t> </a:t>
            </a:r>
            <a:r>
              <a:rPr lang="en-US" dirty="0" err="1" smtClean="0"/>
              <a:t>máu</a:t>
            </a:r>
            <a:r>
              <a:rPr lang="en-US" dirty="0" smtClean="0"/>
              <a:t> </a:t>
            </a:r>
            <a:r>
              <a:rPr lang="en-US" dirty="0" err="1" smtClean="0"/>
              <a:t>âm</a:t>
            </a:r>
            <a:r>
              <a:rPr lang="en-US" dirty="0" smtClean="0"/>
              <a:t> </a:t>
            </a:r>
            <a:r>
              <a:rPr lang="en-US" dirty="0" err="1" smtClean="0"/>
              <a:t>đạo</a:t>
            </a:r>
            <a:r>
              <a:rPr lang="en-US" dirty="0" smtClean="0"/>
              <a:t> 2 </a:t>
            </a:r>
            <a:r>
              <a:rPr lang="en-US" dirty="0" err="1" smtClean="0"/>
              <a:t>lần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1 </a:t>
            </a:r>
            <a:r>
              <a:rPr lang="en-US" dirty="0" err="1" smtClean="0"/>
              <a:t>tháng</a:t>
            </a:r>
            <a:r>
              <a:rPr lang="en-US" dirty="0" smtClean="0"/>
              <a:t> </a:t>
            </a:r>
            <a:r>
              <a:rPr lang="en-US" dirty="0" err="1" smtClean="0"/>
              <a:t>lượng</a:t>
            </a:r>
            <a:r>
              <a:rPr lang="en-US" dirty="0" smtClean="0"/>
              <a:t> </a:t>
            </a:r>
            <a:r>
              <a:rPr lang="en-US" dirty="0" err="1" smtClean="0"/>
              <a:t>ít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err="1" smtClean="0"/>
              <a:t>Chóng</a:t>
            </a:r>
            <a:r>
              <a:rPr lang="en-US" dirty="0" smtClean="0"/>
              <a:t> </a:t>
            </a:r>
            <a:r>
              <a:rPr lang="en-US" dirty="0" err="1" smtClean="0"/>
              <a:t>mặt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TCTT</a:t>
            </a:r>
          </a:p>
          <a:p>
            <a:pPr>
              <a:buFontTx/>
              <a:buChar char="-"/>
            </a:pPr>
            <a:r>
              <a:rPr lang="en-US" dirty="0" smtClean="0"/>
              <a:t>AUB</a:t>
            </a:r>
          </a:p>
          <a:p>
            <a:pPr>
              <a:buFontTx/>
              <a:buChar char="-"/>
            </a:pPr>
            <a:r>
              <a:rPr lang="en-US" dirty="0" smtClean="0"/>
              <a:t>Da </a:t>
            </a:r>
            <a:r>
              <a:rPr lang="en-US" dirty="0" err="1" smtClean="0"/>
              <a:t>niêm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dirty="0" smtClean="0"/>
              <a:t>TIỀN CĂN</a:t>
            </a:r>
          </a:p>
          <a:p>
            <a:pPr marL="0" indent="0">
              <a:buNone/>
            </a:pPr>
            <a:r>
              <a:rPr lang="en-US" dirty="0" smtClean="0"/>
              <a:t>-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điển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implanon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err="1" smtClean="0"/>
              <a:t>dõi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err="1" smtClean="0"/>
              <a:t>Rối</a:t>
            </a:r>
            <a:r>
              <a:rPr lang="en-US" dirty="0" smtClean="0"/>
              <a:t> </a:t>
            </a:r>
            <a:r>
              <a:rPr lang="en-US" dirty="0" err="1" smtClean="0"/>
              <a:t>loạn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đình</a:t>
            </a:r>
            <a:r>
              <a:rPr lang="en-US" dirty="0" smtClean="0"/>
              <a:t> </a:t>
            </a:r>
            <a:r>
              <a:rPr lang="en-US" dirty="0" err="1" smtClean="0"/>
              <a:t>đang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thuốc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rõ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CLS</a:t>
            </a:r>
          </a:p>
          <a:p>
            <a:pPr marL="0" indent="0">
              <a:buNone/>
            </a:pPr>
            <a:r>
              <a:rPr lang="en-US" dirty="0" smtClean="0"/>
              <a:t>-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8mm, </a:t>
            </a:r>
            <a:r>
              <a:rPr lang="en-US" dirty="0" err="1" smtClean="0"/>
              <a:t>ngoài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bất</a:t>
            </a:r>
            <a:r>
              <a:rPr lang="en-US" dirty="0" smtClean="0"/>
              <a:t> </a:t>
            </a:r>
            <a:r>
              <a:rPr lang="en-US" dirty="0" err="1" smtClean="0"/>
              <a:t>thường</a:t>
            </a:r>
            <a:r>
              <a:rPr lang="en-US" dirty="0" smtClean="0"/>
              <a:t> </a:t>
            </a:r>
            <a:r>
              <a:rPr lang="en-US" dirty="0" err="1" smtClean="0"/>
              <a:t>khác</a:t>
            </a:r>
            <a:endParaRPr lang="en-US" dirty="0" smtClean="0"/>
          </a:p>
          <a:p>
            <a:pPr>
              <a:buFontTx/>
              <a:buChar char="-"/>
            </a:pPr>
            <a:endParaRPr lang="en-US" dirty="0" smtClean="0"/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660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F91BA8-341F-4591-9AD4-F5206E201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vấn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4A69E4A-C896-49BC-B361-A498CF177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AUB</a:t>
            </a:r>
          </a:p>
          <a:p>
            <a:pPr marL="457200" indent="-457200">
              <a:buAutoNum type="arabicPeriod"/>
            </a:pP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căn</a:t>
            </a:r>
            <a:r>
              <a:rPr lang="en-US" dirty="0" smtClean="0"/>
              <a:t>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điển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đang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implanon</a:t>
            </a:r>
            <a:r>
              <a:rPr lang="en-US" dirty="0" smtClean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16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17893"/>
            <a:ext cx="10515600" cy="1325563"/>
          </a:xfrm>
        </p:spPr>
        <p:txBody>
          <a:bodyPr/>
          <a:lstStyle/>
          <a:p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huống</a:t>
            </a:r>
            <a:r>
              <a:rPr lang="en-US" dirty="0"/>
              <a:t>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43456"/>
            <a:ext cx="10515600" cy="5419344"/>
          </a:xfrm>
        </p:spPr>
        <p:txBody>
          <a:bodyPr>
            <a:normAutofit/>
          </a:bodyPr>
          <a:lstStyle/>
          <a:p>
            <a:pPr algn="just"/>
            <a:r>
              <a:rPr lang="en-US" dirty="0" err="1"/>
              <a:t>Bé</a:t>
            </a:r>
            <a:r>
              <a:rPr lang="en-US" dirty="0"/>
              <a:t> 15 </a:t>
            </a:r>
            <a:r>
              <a:rPr lang="en-US" dirty="0" err="1"/>
              <a:t>tuổi</a:t>
            </a:r>
            <a:r>
              <a:rPr lang="en-US" dirty="0"/>
              <a:t>,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endParaRPr lang="en-US" dirty="0"/>
          </a:p>
          <a:p>
            <a:pPr algn="just"/>
            <a:r>
              <a:rPr lang="en-US" dirty="0" err="1"/>
              <a:t>Bắt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thấy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vú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11 </a:t>
            </a:r>
            <a:r>
              <a:rPr lang="en-US" dirty="0" err="1"/>
              <a:t>tuổi</a:t>
            </a:r>
            <a:endParaRPr lang="en-US" dirty="0"/>
          </a:p>
          <a:p>
            <a:pPr algn="just"/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12 </a:t>
            </a:r>
            <a:r>
              <a:rPr lang="en-US" dirty="0" err="1"/>
              <a:t>tuổi</a:t>
            </a:r>
            <a:r>
              <a:rPr lang="en-US" dirty="0"/>
              <a:t> </a:t>
            </a:r>
          </a:p>
          <a:p>
            <a:pPr algn="just"/>
            <a:r>
              <a:rPr lang="en-US" dirty="0" err="1"/>
              <a:t>Trong</a:t>
            </a:r>
            <a:r>
              <a:rPr lang="en-US" dirty="0"/>
              <a:t> 6 </a:t>
            </a:r>
            <a:r>
              <a:rPr lang="en-US" dirty="0" err="1"/>
              <a:t>tháng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, </a:t>
            </a:r>
            <a:r>
              <a:rPr lang="en-US" dirty="0" err="1"/>
              <a:t>chu</a:t>
            </a:r>
            <a:r>
              <a:rPr lang="en-US" dirty="0"/>
              <a:t> </a:t>
            </a:r>
            <a:r>
              <a:rPr lang="en-US" dirty="0" err="1"/>
              <a:t>kì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đều</a:t>
            </a:r>
            <a:r>
              <a:rPr lang="en-US" dirty="0"/>
              <a:t>,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≤ 5 </a:t>
            </a:r>
            <a:r>
              <a:rPr lang="en-US" dirty="0" err="1"/>
              <a:t>ngày</a:t>
            </a:r>
            <a:endParaRPr lang="en-US" dirty="0"/>
          </a:p>
          <a:p>
            <a:pPr algn="just"/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, </a:t>
            </a:r>
            <a:r>
              <a:rPr lang="en-US" dirty="0" err="1"/>
              <a:t>chu</a:t>
            </a:r>
            <a:r>
              <a:rPr lang="en-US" dirty="0"/>
              <a:t> </a:t>
            </a:r>
            <a:r>
              <a:rPr lang="en-US" dirty="0" err="1"/>
              <a:t>kì</a:t>
            </a:r>
            <a:r>
              <a:rPr lang="en-US" dirty="0"/>
              <a:t> </a:t>
            </a:r>
            <a:r>
              <a:rPr lang="en-US" dirty="0" err="1"/>
              <a:t>đều</a:t>
            </a:r>
            <a:r>
              <a:rPr lang="en-US" dirty="0"/>
              <a:t>, 28 </a:t>
            </a:r>
            <a:r>
              <a:rPr lang="en-US" dirty="0" err="1"/>
              <a:t>ngày</a:t>
            </a:r>
            <a:r>
              <a:rPr lang="en-US" dirty="0"/>
              <a:t>, </a:t>
            </a:r>
            <a:r>
              <a:rPr lang="en-US" dirty="0" err="1"/>
              <a:t>dài</a:t>
            </a:r>
            <a:r>
              <a:rPr lang="en-US" dirty="0"/>
              <a:t> 3 </a:t>
            </a:r>
            <a:r>
              <a:rPr lang="en-US" dirty="0" err="1"/>
              <a:t>ngày</a:t>
            </a:r>
            <a:r>
              <a:rPr lang="en-US" dirty="0"/>
              <a:t>,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thường</a:t>
            </a:r>
            <a:endParaRPr lang="en-US" dirty="0"/>
          </a:p>
          <a:p>
            <a:pPr algn="just"/>
            <a:r>
              <a:rPr lang="en-US" dirty="0"/>
              <a:t>3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bé</a:t>
            </a:r>
            <a:r>
              <a:rPr lang="en-US" dirty="0"/>
              <a:t> </a:t>
            </a:r>
            <a:r>
              <a:rPr lang="en-US" dirty="0" err="1"/>
              <a:t>thấy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vẫn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</a:t>
            </a:r>
            <a:r>
              <a:rPr lang="en-US" dirty="0" err="1"/>
              <a:t>ngày</a:t>
            </a:r>
            <a:r>
              <a:rPr lang="en-US" dirty="0"/>
              <a:t>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, </a:t>
            </a:r>
            <a:r>
              <a:rPr lang="en-US" dirty="0" err="1"/>
              <a:t>lúc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cục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đông</a:t>
            </a:r>
            <a:r>
              <a:rPr lang="en-US" dirty="0"/>
              <a:t>, </a:t>
            </a:r>
            <a:r>
              <a:rPr lang="en-US" dirty="0" err="1"/>
              <a:t>lúc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, </a:t>
            </a:r>
            <a:r>
              <a:rPr lang="en-US" dirty="0" err="1"/>
              <a:t>kéo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. </a:t>
            </a:r>
            <a:r>
              <a:rPr lang="en-US" dirty="0" err="1"/>
              <a:t>Riêng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,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N</a:t>
            </a:r>
            <a:r>
              <a:rPr lang="en-US" baseline="-25000" dirty="0"/>
              <a:t>15</a:t>
            </a:r>
            <a:r>
              <a:rPr lang="en-US" dirty="0"/>
              <a:t>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giảm</a:t>
            </a:r>
            <a:endParaRPr lang="en-US" dirty="0"/>
          </a:p>
          <a:p>
            <a:pPr algn="just"/>
            <a:r>
              <a:rPr lang="en-US" dirty="0"/>
              <a:t>Da </a:t>
            </a:r>
            <a:r>
              <a:rPr lang="en-US" dirty="0" err="1"/>
              <a:t>xanh</a:t>
            </a:r>
            <a:r>
              <a:rPr lang="en-US" dirty="0"/>
              <a:t>, </a:t>
            </a:r>
            <a:r>
              <a:rPr lang="en-US" dirty="0" err="1"/>
              <a:t>niêm</a:t>
            </a:r>
            <a:r>
              <a:rPr lang="en-US" dirty="0"/>
              <a:t> </a:t>
            </a:r>
            <a:r>
              <a:rPr lang="en-US" dirty="0" err="1"/>
              <a:t>nhạt</a:t>
            </a:r>
            <a:endParaRPr lang="en-US" dirty="0"/>
          </a:p>
          <a:p>
            <a:pPr algn="just"/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tràng</a:t>
            </a:r>
            <a:r>
              <a:rPr lang="en-US" dirty="0"/>
              <a:t>: </a:t>
            </a:r>
            <a:r>
              <a:rPr lang="en-US" dirty="0" err="1"/>
              <a:t>màng</a:t>
            </a:r>
            <a:r>
              <a:rPr lang="en-US" dirty="0"/>
              <a:t> </a:t>
            </a:r>
            <a:r>
              <a:rPr lang="en-US" dirty="0" err="1"/>
              <a:t>trinh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,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,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,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sờ</a:t>
            </a:r>
            <a:r>
              <a:rPr lang="en-US" dirty="0"/>
              <a:t> </a:t>
            </a:r>
            <a:r>
              <a:rPr lang="en-US" dirty="0" err="1"/>
              <a:t>thấy</a:t>
            </a:r>
            <a:r>
              <a:rPr lang="en-US" dirty="0"/>
              <a:t> </a:t>
            </a:r>
          </a:p>
          <a:p>
            <a:pPr algn="just"/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uống</a:t>
            </a:r>
            <a:r>
              <a:rPr lang="en-US" dirty="0"/>
              <a:t> acid </a:t>
            </a:r>
            <a:r>
              <a:rPr lang="en-US" dirty="0" err="1"/>
              <a:t>tranexamic</a:t>
            </a:r>
            <a:r>
              <a:rPr lang="en-US" dirty="0"/>
              <a:t> ở </a:t>
            </a:r>
            <a:r>
              <a:rPr lang="en-US" dirty="0" err="1"/>
              <a:t>chu</a:t>
            </a:r>
            <a:r>
              <a:rPr lang="en-US" dirty="0"/>
              <a:t> </a:t>
            </a:r>
            <a:r>
              <a:rPr lang="en-US" dirty="0" err="1"/>
              <a:t>kì</a:t>
            </a:r>
            <a:r>
              <a:rPr lang="en-US" dirty="0"/>
              <a:t> </a:t>
            </a:r>
            <a:r>
              <a:rPr lang="en-US" dirty="0" err="1"/>
              <a:t>trước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481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F91BA8-341F-4591-9AD4-F5206E201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9482"/>
            <a:ext cx="10058400" cy="1450757"/>
          </a:xfrm>
        </p:spPr>
        <p:txBody>
          <a:bodyPr/>
          <a:lstStyle/>
          <a:p>
            <a:r>
              <a:rPr lang="en-US" dirty="0" err="1" smtClean="0"/>
              <a:t>Biện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4A69E4A-C896-49BC-B361-A498CF177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485" y="2000280"/>
            <a:ext cx="10058400" cy="4023360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AUB</a:t>
            </a:r>
          </a:p>
          <a:p>
            <a:pPr marL="0" indent="0">
              <a:buNone/>
            </a:pPr>
            <a:r>
              <a:rPr lang="en-US" dirty="0" smtClean="0"/>
              <a:t>Sau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trừ</a:t>
            </a:r>
            <a:r>
              <a:rPr lang="en-US" dirty="0" smtClean="0"/>
              <a:t> </a:t>
            </a:r>
            <a:r>
              <a:rPr lang="en-US" dirty="0" err="1" smtClean="0"/>
              <a:t>chảy</a:t>
            </a:r>
            <a:r>
              <a:rPr lang="en-US" dirty="0" smtClean="0"/>
              <a:t> </a:t>
            </a:r>
            <a:r>
              <a:rPr lang="en-US" dirty="0" err="1" smtClean="0"/>
              <a:t>máu</a:t>
            </a:r>
            <a:r>
              <a:rPr lang="en-US" dirty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 </a:t>
            </a:r>
            <a:r>
              <a:rPr lang="en-US" dirty="0" err="1" smtClean="0"/>
              <a:t>âm</a:t>
            </a:r>
            <a:r>
              <a:rPr lang="en-US" dirty="0" smtClean="0"/>
              <a:t> </a:t>
            </a:r>
            <a:r>
              <a:rPr lang="en-US" dirty="0" err="1" smtClean="0"/>
              <a:t>đạo</a:t>
            </a:r>
            <a:r>
              <a:rPr lang="en-US" dirty="0" smtClean="0"/>
              <a:t> hay </a:t>
            </a:r>
            <a:r>
              <a:rPr lang="en-US" dirty="0" err="1" smtClean="0"/>
              <a:t>cổ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tình</a:t>
            </a:r>
            <a:r>
              <a:rPr lang="en-US" dirty="0" smtClean="0"/>
              <a:t> </a:t>
            </a:r>
            <a:r>
              <a:rPr lang="en-US" dirty="0" err="1" smtClean="0"/>
              <a:t>trạng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thai</a:t>
            </a:r>
            <a:r>
              <a:rPr lang="en-US" dirty="0" smtClean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Cô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kh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implanon</a:t>
            </a:r>
            <a:r>
              <a:rPr lang="en-US" dirty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vô</a:t>
            </a:r>
            <a:r>
              <a:rPr lang="en-US" dirty="0" smtClean="0"/>
              <a:t> </a:t>
            </a:r>
            <a:r>
              <a:rPr lang="en-US" dirty="0" err="1" smtClean="0"/>
              <a:t>kinh</a:t>
            </a:r>
            <a:r>
              <a:rPr lang="en-US" dirty="0" smtClean="0"/>
              <a:t> </a:t>
            </a:r>
            <a:r>
              <a:rPr lang="en-US" dirty="0" err="1" smtClean="0"/>
              <a:t>tới</a:t>
            </a:r>
            <a:r>
              <a:rPr lang="en-US" dirty="0" smtClean="0"/>
              <a:t> nay </a:t>
            </a:r>
            <a:r>
              <a:rPr lang="en-US" dirty="0" err="1" smtClean="0"/>
              <a:t>đã</a:t>
            </a:r>
            <a:r>
              <a:rPr lang="en-US" dirty="0" smtClean="0"/>
              <a:t> 2 </a:t>
            </a:r>
            <a:r>
              <a:rPr lang="en-US" dirty="0" err="1" smtClean="0"/>
              <a:t>năm</a:t>
            </a:r>
            <a:r>
              <a:rPr lang="en-US" dirty="0" smtClean="0"/>
              <a:t>,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huyết</a:t>
            </a:r>
            <a:r>
              <a:rPr lang="en-US" dirty="0" smtClean="0"/>
              <a:t> 2 </a:t>
            </a:r>
            <a:r>
              <a:rPr lang="en-US" dirty="0" err="1" smtClean="0"/>
              <a:t>lần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tháng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chất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giống</a:t>
            </a:r>
            <a:r>
              <a:rPr lang="en-US" dirty="0" smtClean="0"/>
              <a:t> </a:t>
            </a:r>
            <a:r>
              <a:rPr lang="en-US" dirty="0" err="1" smtClean="0"/>
              <a:t>kinh</a:t>
            </a:r>
            <a:r>
              <a:rPr lang="en-US" dirty="0" smtClean="0"/>
              <a:t> </a:t>
            </a:r>
            <a:r>
              <a:rPr lang="en-US" dirty="0" err="1" smtClean="0"/>
              <a:t>nguyệt</a:t>
            </a:r>
            <a:r>
              <a:rPr lang="en-US" dirty="0" smtClean="0"/>
              <a:t> </a:t>
            </a:r>
            <a:r>
              <a:rPr lang="en-US" dirty="0" err="1" smtClean="0"/>
              <a:t>bình</a:t>
            </a:r>
            <a:r>
              <a:rPr lang="en-US" dirty="0" smtClean="0"/>
              <a:t> </a:t>
            </a:r>
            <a:r>
              <a:rPr lang="en-US" dirty="0" err="1" smtClean="0"/>
              <a:t>thường</a:t>
            </a:r>
            <a:r>
              <a:rPr lang="en-US" dirty="0" smtClean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nghĩ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AUB</a:t>
            </a:r>
          </a:p>
          <a:p>
            <a:pPr marL="0" indent="0">
              <a:buNone/>
            </a:pPr>
            <a:r>
              <a:rPr lang="en-US" dirty="0" smtClean="0"/>
              <a:t>Ở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tuổi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mãn</a:t>
            </a:r>
            <a:r>
              <a:rPr lang="en-US" dirty="0" smtClean="0"/>
              <a:t> </a:t>
            </a:r>
            <a:r>
              <a:rPr lang="en-US" dirty="0" err="1" smtClean="0"/>
              <a:t>kinh</a:t>
            </a:r>
            <a:r>
              <a:rPr lang="en-US" dirty="0" smtClean="0"/>
              <a:t> </a:t>
            </a:r>
            <a:r>
              <a:rPr lang="en-US" dirty="0" err="1" smtClean="0"/>
              <a:t>kèm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căn</a:t>
            </a:r>
            <a:r>
              <a:rPr lang="en-US" dirty="0" smtClean="0"/>
              <a:t>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điển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implanon</a:t>
            </a:r>
            <a:r>
              <a:rPr lang="en-US" dirty="0" smtClean="0"/>
              <a:t> </a:t>
            </a:r>
            <a:r>
              <a:rPr lang="en-US" dirty="0" err="1" smtClean="0"/>
              <a:t>khôn</a:t>
            </a:r>
            <a:r>
              <a:rPr lang="en-US" dirty="0" err="1" smtClean="0"/>
              <a:t>g</a:t>
            </a:r>
            <a:r>
              <a:rPr lang="en-US" dirty="0" smtClean="0"/>
              <a:t> </a:t>
            </a:r>
            <a:r>
              <a:rPr lang="en-US" dirty="0" err="1" smtClean="0"/>
              <a:t>rõ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err="1" smtClean="0"/>
              <a:t>dõi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siêu</a:t>
            </a:r>
            <a:r>
              <a:rPr lang="en-US" dirty="0" smtClean="0"/>
              <a:t> </a:t>
            </a:r>
            <a:r>
              <a:rPr lang="en-US" dirty="0" err="1" smtClean="0"/>
              <a:t>âm</a:t>
            </a:r>
            <a:r>
              <a:rPr lang="en-US" dirty="0" smtClean="0"/>
              <a:t> </a:t>
            </a:r>
            <a:r>
              <a:rPr lang="en-US" dirty="0" err="1" smtClean="0"/>
              <a:t>thấy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8mm, </a:t>
            </a:r>
            <a:r>
              <a:rPr lang="en-US" dirty="0" err="1" smtClean="0"/>
              <a:t>ngoài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thấy</a:t>
            </a:r>
            <a:r>
              <a:rPr lang="en-US" dirty="0" smtClean="0"/>
              <a:t> </a:t>
            </a:r>
            <a:r>
              <a:rPr lang="en-US" dirty="0" err="1" smtClean="0"/>
              <a:t>bất</a:t>
            </a:r>
            <a:r>
              <a:rPr lang="en-US" dirty="0" smtClean="0"/>
              <a:t> </a:t>
            </a:r>
            <a:r>
              <a:rPr lang="en-US" dirty="0" err="1" smtClean="0"/>
              <a:t>thường</a:t>
            </a:r>
            <a:r>
              <a:rPr lang="en-US" dirty="0" smtClean="0"/>
              <a:t> </a:t>
            </a:r>
            <a:r>
              <a:rPr lang="en-US" dirty="0" err="1" smtClean="0"/>
              <a:t>khác</a:t>
            </a:r>
            <a:r>
              <a:rPr lang="en-US" dirty="0" smtClean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nghĩ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AUB-M. </a:t>
            </a:r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nghị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</a:t>
            </a:r>
            <a:r>
              <a:rPr lang="en-US" dirty="0" err="1" smtClean="0"/>
              <a:t>Pipelle</a:t>
            </a:r>
            <a:r>
              <a:rPr lang="en-US" dirty="0" smtClean="0"/>
              <a:t> </a:t>
            </a:r>
            <a:r>
              <a:rPr lang="en-US" dirty="0" err="1" smtClean="0"/>
              <a:t>vì</a:t>
            </a:r>
            <a:r>
              <a:rPr lang="en-US" dirty="0" smtClean="0"/>
              <a:t> </a:t>
            </a:r>
            <a:r>
              <a:rPr lang="en-US" dirty="0" err="1" smtClean="0"/>
              <a:t>siêu</a:t>
            </a:r>
            <a:r>
              <a:rPr lang="en-US" dirty="0" smtClean="0"/>
              <a:t> </a:t>
            </a:r>
            <a:r>
              <a:rPr lang="en-US" dirty="0" err="1" smtClean="0"/>
              <a:t>âm</a:t>
            </a:r>
            <a:r>
              <a:rPr lang="en-US" dirty="0" smtClean="0"/>
              <a:t> </a:t>
            </a:r>
            <a:r>
              <a:rPr lang="en-US" dirty="0" err="1" smtClean="0"/>
              <a:t>thấy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</a:t>
            </a:r>
            <a:r>
              <a:rPr lang="en-US" dirty="0" err="1" smtClean="0"/>
              <a:t>dày</a:t>
            </a:r>
            <a:r>
              <a:rPr lang="en-US" dirty="0" smtClean="0"/>
              <a:t> </a:t>
            </a:r>
            <a:r>
              <a:rPr lang="en-US" dirty="0" err="1" smtClean="0"/>
              <a:t>đều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Ngoài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bệnh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implanon</a:t>
            </a:r>
            <a:r>
              <a:rPr lang="en-US" dirty="0" smtClean="0"/>
              <a:t> 2 </a:t>
            </a:r>
            <a:r>
              <a:rPr lang="en-US" dirty="0" err="1" smtClean="0"/>
              <a:t>năm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vô</a:t>
            </a:r>
            <a:r>
              <a:rPr lang="en-US" dirty="0" smtClean="0"/>
              <a:t> </a:t>
            </a:r>
            <a:r>
              <a:rPr lang="en-US" dirty="0" err="1" smtClean="0"/>
              <a:t>kinh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huyết</a:t>
            </a:r>
            <a:r>
              <a:rPr lang="en-US" dirty="0" smtClean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trừ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chảy</a:t>
            </a:r>
            <a:r>
              <a:rPr lang="en-US" dirty="0" smtClean="0"/>
              <a:t> </a:t>
            </a:r>
            <a:r>
              <a:rPr lang="en-US" dirty="0" err="1" smtClean="0"/>
              <a:t>máu</a:t>
            </a:r>
            <a:r>
              <a:rPr lang="en-US" dirty="0" smtClean="0"/>
              <a:t> do </a:t>
            </a:r>
            <a:r>
              <a:rPr lang="en-US" dirty="0" err="1" smtClean="0"/>
              <a:t>implanon</a:t>
            </a:r>
            <a:r>
              <a:rPr lang="en-US" dirty="0" smtClean="0"/>
              <a:t> AUB-I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243" y="0"/>
            <a:ext cx="3377284" cy="291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94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5917" y="1871492"/>
            <a:ext cx="10210370" cy="4023360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 </a:t>
            </a:r>
          </a:p>
          <a:p>
            <a:r>
              <a:rPr lang="en-US" dirty="0" smtClean="0"/>
              <a:t>AUB-M? ; AUB-I?</a:t>
            </a:r>
            <a:endParaRPr lang="en-US" dirty="0" smtClean="0"/>
          </a:p>
          <a:p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trí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</a:t>
            </a:r>
            <a:r>
              <a:rPr lang="en-US" dirty="0" err="1" smtClean="0"/>
              <a:t>pipelle</a:t>
            </a:r>
            <a:endParaRPr lang="en-US" dirty="0" smtClean="0"/>
          </a:p>
          <a:p>
            <a:r>
              <a:rPr lang="en-US" dirty="0" err="1" smtClean="0"/>
              <a:t>Nếu</a:t>
            </a:r>
            <a:r>
              <a:rPr lang="en-US" dirty="0" smtClean="0"/>
              <a:t> </a:t>
            </a:r>
            <a:r>
              <a:rPr lang="en-US" dirty="0" err="1" smtClean="0"/>
              <a:t>bình</a:t>
            </a:r>
            <a:r>
              <a:rPr lang="en-US" dirty="0" smtClean="0"/>
              <a:t> </a:t>
            </a:r>
            <a:r>
              <a:rPr lang="en-US" dirty="0" err="1" smtClean="0"/>
              <a:t>thường</a:t>
            </a:r>
            <a:r>
              <a:rPr lang="en-US" dirty="0" smtClean="0"/>
              <a:t> </a:t>
            </a:r>
            <a:r>
              <a:rPr lang="en-US" dirty="0" err="1" smtClean="0"/>
              <a:t>nghĩ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do AUB I</a:t>
            </a:r>
          </a:p>
          <a:p>
            <a:r>
              <a:rPr lang="en-US" dirty="0" err="1" smtClean="0"/>
              <a:t>Nếu</a:t>
            </a:r>
            <a:r>
              <a:rPr lang="en-US" dirty="0" smtClean="0"/>
              <a:t>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điển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smtClean="0"/>
              <a:t>hay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tế</a:t>
            </a:r>
            <a:r>
              <a:rPr lang="en-US" dirty="0" smtClean="0"/>
              <a:t> </a:t>
            </a:r>
            <a:r>
              <a:rPr lang="en-US" dirty="0" err="1" smtClean="0"/>
              <a:t>bào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điển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nghị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soi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chẩn</a:t>
            </a:r>
            <a:r>
              <a:rPr lang="en-US" dirty="0" smtClean="0"/>
              <a:t> </a:t>
            </a:r>
            <a:r>
              <a:rPr lang="en-US" dirty="0" err="1" smtClean="0"/>
              <a:t>đoán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trừ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</a:t>
            </a:r>
            <a:r>
              <a:rPr lang="en-US" dirty="0" err="1" smtClean="0"/>
              <a:t>nôi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endParaRPr lang="en-US" dirty="0" smtClean="0"/>
          </a:p>
          <a:p>
            <a:r>
              <a:rPr lang="en-US" dirty="0" err="1" smtClean="0"/>
              <a:t>Nếu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ung</a:t>
            </a:r>
            <a:r>
              <a:rPr lang="en-US" dirty="0" smtClean="0"/>
              <a:t> </a:t>
            </a:r>
            <a:r>
              <a:rPr lang="en-US" dirty="0" err="1" smtClean="0"/>
              <a:t>thư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mạc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cung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staging, </a:t>
            </a:r>
            <a:r>
              <a:rPr lang="en-US" dirty="0" err="1" smtClean="0"/>
              <a:t>phẫu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92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939" y="0"/>
            <a:ext cx="8198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26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287" y="0"/>
            <a:ext cx="6941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0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F91BA8-341F-4591-9AD4-F5206E201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TH3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4A69E4A-C896-49BC-B361-A498CF177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chẩn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AUB </a:t>
            </a:r>
            <a:r>
              <a:rPr lang="en-US" dirty="0" err="1"/>
              <a:t>theo</a:t>
            </a:r>
            <a:r>
              <a:rPr lang="en-US" dirty="0"/>
              <a:t> FIGO?</a:t>
            </a:r>
          </a:p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b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4437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B3971C2-8115-4825-A82B-2ACDA53C0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D9C1DBC-D05A-48D9-AA58-86E59A78A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: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nghĩ</a:t>
            </a:r>
            <a:r>
              <a:rPr lang="en-US" dirty="0"/>
              <a:t> do </a:t>
            </a:r>
            <a:r>
              <a:rPr lang="en-US" dirty="0" err="1"/>
              <a:t>sụt</a:t>
            </a:r>
            <a:r>
              <a:rPr lang="en-US" dirty="0"/>
              <a:t>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que </a:t>
            </a:r>
            <a:r>
              <a:rPr lang="en-US" dirty="0" err="1"/>
              <a:t>cấy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Orgametril</a:t>
            </a:r>
            <a:r>
              <a:rPr lang="en-US" dirty="0"/>
              <a:t> 2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đợt</a:t>
            </a:r>
            <a:r>
              <a:rPr lang="en-US" dirty="0"/>
              <a:t> N5-N25 </a:t>
            </a:r>
            <a:r>
              <a:rPr lang="en-US" dirty="0" err="1"/>
              <a:t>của</a:t>
            </a:r>
            <a:r>
              <a:rPr lang="en-US" dirty="0"/>
              <a:t> chu </a:t>
            </a:r>
            <a:r>
              <a:rPr lang="en-US" dirty="0" err="1"/>
              <a:t>kỳ</a:t>
            </a:r>
            <a:r>
              <a:rPr lang="en-US" dirty="0"/>
              <a:t>. Sau 3 chu </a:t>
            </a:r>
            <a:r>
              <a:rPr lang="en-US" dirty="0" err="1"/>
              <a:t>kỳ</a:t>
            </a:r>
            <a:r>
              <a:rPr lang="en-US" dirty="0"/>
              <a:t>, Bn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tái</a:t>
            </a:r>
            <a:r>
              <a:rPr lang="en-US" dirty="0"/>
              <a:t> </a:t>
            </a:r>
            <a:r>
              <a:rPr lang="en-US" dirty="0" err="1"/>
              <a:t>khám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NMTC 8-10 mm, BN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nạo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BTC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: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bào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điển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  <a:p>
            <a:r>
              <a:rPr lang="en-US" dirty="0"/>
              <a:t>BN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tư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khoa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mổ</a:t>
            </a:r>
            <a:r>
              <a:rPr lang="en-US" dirty="0"/>
              <a:t>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endParaRPr lang="en-US" dirty="0"/>
          </a:p>
          <a:p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Bn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lựa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chọn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cắt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tử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cung</a:t>
            </a:r>
            <a:endParaRPr lang="en-US" dirty="0"/>
          </a:p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GBPL </a:t>
            </a:r>
            <a:r>
              <a:rPr lang="en-US" dirty="0" err="1"/>
              <a:t>cắt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soi</a:t>
            </a:r>
            <a:r>
              <a:rPr lang="en-US" dirty="0"/>
              <a:t>: </a:t>
            </a:r>
            <a:r>
              <a:rPr lang="en-US" dirty="0" err="1"/>
              <a:t>ung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bào</a:t>
            </a:r>
            <a:r>
              <a:rPr lang="en-US" dirty="0"/>
              <a:t> </a:t>
            </a:r>
            <a:r>
              <a:rPr lang="en-US" dirty="0" err="1"/>
              <a:t>tuyến</a:t>
            </a:r>
            <a:r>
              <a:rPr lang="en-US" dirty="0"/>
              <a:t> Grade 1,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xâm</a:t>
            </a:r>
            <a:r>
              <a:rPr lang="en-US" dirty="0"/>
              <a:t> </a:t>
            </a:r>
            <a:r>
              <a:rPr lang="en-US" dirty="0" err="1"/>
              <a:t>lấn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&lt; ½ </a:t>
            </a:r>
            <a:r>
              <a:rPr lang="en-US" dirty="0" err="1"/>
              <a:t>bề</a:t>
            </a:r>
            <a:r>
              <a:rPr lang="en-US" dirty="0"/>
              <a:t> </a:t>
            </a:r>
            <a:r>
              <a:rPr lang="en-US" dirty="0" err="1"/>
              <a:t>dày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. 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528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Staging: </a:t>
            </a:r>
            <a:r>
              <a:rPr lang="en-US" dirty="0" err="1" smtClean="0"/>
              <a:t>Xq</a:t>
            </a:r>
            <a:r>
              <a:rPr lang="en-US" dirty="0" smtClean="0"/>
              <a:t> </a:t>
            </a:r>
            <a:r>
              <a:rPr lang="en-US" dirty="0" err="1" smtClean="0"/>
              <a:t>ngực</a:t>
            </a:r>
            <a:r>
              <a:rPr lang="en-US" dirty="0" smtClean="0"/>
              <a:t> </a:t>
            </a:r>
            <a:r>
              <a:rPr lang="en-US" dirty="0" err="1" smtClean="0"/>
              <a:t>thẳng</a:t>
            </a:r>
            <a:endParaRPr lang="en-US" dirty="0" smtClean="0"/>
          </a:p>
          <a:p>
            <a:r>
              <a:rPr lang="en-US" dirty="0" err="1" smtClean="0"/>
              <a:t>Mổ</a:t>
            </a:r>
            <a:r>
              <a:rPr lang="en-US" dirty="0" smtClean="0"/>
              <a:t> </a:t>
            </a:r>
            <a:r>
              <a:rPr lang="en-US" dirty="0" err="1" smtClean="0"/>
              <a:t>nội</a:t>
            </a:r>
            <a:r>
              <a:rPr lang="en-US" dirty="0" smtClean="0"/>
              <a:t> </a:t>
            </a:r>
            <a:r>
              <a:rPr lang="en-US" dirty="0" err="1" smtClean="0"/>
              <a:t>soi</a:t>
            </a:r>
            <a:r>
              <a:rPr lang="en-US" dirty="0"/>
              <a:t> </a:t>
            </a:r>
            <a:r>
              <a:rPr lang="en-US" dirty="0" err="1" smtClean="0"/>
              <a:t>cắt</a:t>
            </a:r>
            <a:r>
              <a:rPr lang="en-US" dirty="0" smtClean="0"/>
              <a:t> </a:t>
            </a:r>
            <a:r>
              <a:rPr lang="en-US" dirty="0" err="1" smtClean="0"/>
              <a:t>buồng</a:t>
            </a:r>
            <a:r>
              <a:rPr lang="en-US" dirty="0" smtClean="0"/>
              <a:t> </a:t>
            </a:r>
            <a:r>
              <a:rPr lang="en-US" dirty="0" err="1" smtClean="0"/>
              <a:t>trứng</a:t>
            </a:r>
            <a:r>
              <a:rPr lang="en-US" dirty="0" smtClean="0"/>
              <a:t>, </a:t>
            </a:r>
            <a:r>
              <a:rPr lang="en-US" dirty="0" err="1" smtClean="0"/>
              <a:t>vòi</a:t>
            </a:r>
            <a:r>
              <a:rPr lang="en-US" dirty="0" smtClean="0"/>
              <a:t> </a:t>
            </a:r>
            <a:r>
              <a:rPr lang="en-US" dirty="0" err="1" smtClean="0"/>
              <a:t>Fallope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531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062DD1-B688-4FA9-8202-55AD8540A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A1F21FB-9B9F-427F-9C19-54680CD2E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3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sai</a:t>
            </a:r>
            <a:r>
              <a:rPr lang="en-US" dirty="0"/>
              <a:t> </a:t>
            </a:r>
            <a:r>
              <a:rPr lang="en-US" dirty="0" err="1"/>
              <a:t>lầm</a:t>
            </a:r>
            <a:r>
              <a:rPr lang="en-US" dirty="0"/>
              <a:t> hay </a:t>
            </a:r>
            <a:r>
              <a:rPr lang="en-US" dirty="0" err="1"/>
              <a:t>không</a:t>
            </a:r>
            <a:r>
              <a:rPr lang="en-US" dirty="0"/>
              <a:t>?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?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/>
              <a:t>?</a:t>
            </a: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35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="" xmlns:a16="http://schemas.microsoft.com/office/drawing/2014/main" id="{6224F84A-3134-BD49-A396-FEA2E5B86653}"/>
              </a:ext>
            </a:extLst>
          </p:cNvPr>
          <p:cNvSpPr txBox="1">
            <a:spLocks/>
          </p:cNvSpPr>
          <p:nvPr/>
        </p:nvSpPr>
        <p:spPr>
          <a:xfrm>
            <a:off x="986165" y="269776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="" xmlns:a16="http://schemas.microsoft.com/office/drawing/2014/main" id="{B0BF0ECB-8249-BC41-B8F8-A511E542DC64}"/>
              </a:ext>
            </a:extLst>
          </p:cNvPr>
          <p:cNvSpPr txBox="1">
            <a:spLocks/>
          </p:cNvSpPr>
          <p:nvPr/>
        </p:nvSpPr>
        <p:spPr>
          <a:xfrm>
            <a:off x="1103376" y="1185392"/>
            <a:ext cx="9540240" cy="53285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6" name="Title 2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hCG</a:t>
            </a:r>
            <a:r>
              <a:rPr lang="en-US" dirty="0"/>
              <a:t> quick test: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r>
              <a:rPr lang="en-US" dirty="0" err="1"/>
              <a:t>Huyết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: </a:t>
            </a:r>
            <a:r>
              <a:rPr lang="en-US" dirty="0" err="1"/>
              <a:t>Thiếu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nặng</a:t>
            </a:r>
            <a:r>
              <a:rPr lang="en-US" dirty="0"/>
              <a:t>,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tiểu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nặng</a:t>
            </a:r>
            <a:r>
              <a:rPr lang="en-US" dirty="0"/>
              <a:t>, </a:t>
            </a:r>
            <a:r>
              <a:rPr lang="en-US" dirty="0" err="1"/>
              <a:t>bạch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20.000,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bạch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non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: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60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Siêu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khoa</a:t>
            </a:r>
            <a:r>
              <a:rPr lang="en-US" dirty="0"/>
              <a:t> </a:t>
            </a:r>
            <a:r>
              <a:rPr lang="en-US" dirty="0" err="1"/>
              <a:t>ngả</a:t>
            </a:r>
            <a:r>
              <a:rPr lang="en-US" dirty="0"/>
              <a:t> </a:t>
            </a:r>
            <a:r>
              <a:rPr lang="en-US" dirty="0" err="1"/>
              <a:t>bụng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: </a:t>
            </a:r>
          </a:p>
          <a:p>
            <a:pPr lvl="1" algn="just"/>
            <a:r>
              <a:rPr lang="en-US" dirty="0" err="1"/>
              <a:t>Ngã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, </a:t>
            </a:r>
            <a:r>
              <a:rPr lang="en-US" dirty="0" err="1"/>
              <a:t>dAP</a:t>
            </a:r>
            <a:r>
              <a:rPr lang="en-US" dirty="0"/>
              <a:t> = 35 mm,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nhất</a:t>
            </a:r>
            <a:endParaRPr lang="en-US" dirty="0"/>
          </a:p>
          <a:p>
            <a:pPr lvl="1" algn="just"/>
            <a:r>
              <a:rPr lang="en-US" dirty="0" err="1"/>
              <a:t>Bề</a:t>
            </a:r>
            <a:r>
              <a:rPr lang="en-US" dirty="0"/>
              <a:t> </a:t>
            </a:r>
            <a:r>
              <a:rPr lang="en-US" dirty="0" err="1"/>
              <a:t>dầy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mạc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5 mm, </a:t>
            </a:r>
            <a:r>
              <a:rPr lang="en-US" dirty="0" err="1"/>
              <a:t>lòng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, </a:t>
            </a:r>
            <a:r>
              <a:rPr lang="en-US" dirty="0" err="1"/>
              <a:t>phản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máu</a:t>
            </a:r>
            <a:endParaRPr lang="en-US" dirty="0"/>
          </a:p>
          <a:p>
            <a:pPr algn="just"/>
            <a:r>
              <a:rPr lang="en-US" dirty="0"/>
              <a:t>Hai </a:t>
            </a:r>
            <a:r>
              <a:rPr lang="en-US" dirty="0" err="1"/>
              <a:t>buồng</a:t>
            </a:r>
            <a:r>
              <a:rPr lang="en-US" dirty="0"/>
              <a:t> </a:t>
            </a:r>
            <a:r>
              <a:rPr lang="en-US" dirty="0" err="1"/>
              <a:t>trứng</a:t>
            </a:r>
            <a:r>
              <a:rPr lang="en-US" dirty="0"/>
              <a:t>: </a:t>
            </a:r>
          </a:p>
          <a:p>
            <a:pPr lvl="1" algn="just"/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= 30 mm * 20 mm * 20 mm,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buồng</a:t>
            </a:r>
            <a:r>
              <a:rPr lang="en-US" dirty="0"/>
              <a:t> </a:t>
            </a:r>
            <a:r>
              <a:rPr lang="en-US" dirty="0" err="1"/>
              <a:t>trứng</a:t>
            </a:r>
            <a:r>
              <a:rPr lang="en-US" dirty="0"/>
              <a:t> </a:t>
            </a:r>
            <a:r>
              <a:rPr lang="en-US" dirty="0" err="1"/>
              <a:t>thấy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nang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hốc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</a:t>
            </a:r>
          </a:p>
          <a:p>
            <a:pPr lvl="1" algn="just"/>
            <a:r>
              <a:rPr lang="en-US" dirty="0" err="1"/>
              <a:t>Buồng</a:t>
            </a:r>
            <a:r>
              <a:rPr lang="en-US" dirty="0"/>
              <a:t> </a:t>
            </a:r>
            <a:r>
              <a:rPr lang="en-US" dirty="0" err="1"/>
              <a:t>trứng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nang</a:t>
            </a:r>
            <a:r>
              <a:rPr lang="en-US" dirty="0"/>
              <a:t> d = 18 mm * 20 mm,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phản</a:t>
            </a:r>
            <a:r>
              <a:rPr lang="en-US" dirty="0"/>
              <a:t> </a:t>
            </a:r>
            <a:r>
              <a:rPr lang="en-US" dirty="0" err="1"/>
              <a:t>âm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lưới</a:t>
            </a:r>
            <a:endParaRPr lang="en-US" dirty="0"/>
          </a:p>
          <a:p>
            <a:pPr lvl="1" algn="just"/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đồ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11" t="18965" r="5517"/>
          <a:stretch/>
        </p:blipFill>
        <p:spPr bwMode="auto">
          <a:xfrm>
            <a:off x="3645408" y="4034316"/>
            <a:ext cx="3121151" cy="2227136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742" y="4023626"/>
            <a:ext cx="3032842" cy="223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437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10469F-A7F9-4F76-832D-69218C4E8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784" y="3027760"/>
            <a:ext cx="2941985" cy="80247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FIGO 2018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="" xmlns:a16="http://schemas.microsoft.com/office/drawing/2014/main" id="{28E3E593-9E03-41B3-8FCC-7F7F0D990AC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472606" y="415191"/>
          <a:ext cx="7195932" cy="6027617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98983">
                  <a:extLst>
                    <a:ext uri="{9D8B030D-6E8A-4147-A177-3AD203B41FA5}">
                      <a16:colId xmlns="" xmlns:a16="http://schemas.microsoft.com/office/drawing/2014/main" val="2400945639"/>
                    </a:ext>
                  </a:extLst>
                </a:gridCol>
                <a:gridCol w="1798983">
                  <a:extLst>
                    <a:ext uri="{9D8B030D-6E8A-4147-A177-3AD203B41FA5}">
                      <a16:colId xmlns="" xmlns:a16="http://schemas.microsoft.com/office/drawing/2014/main" val="959901230"/>
                    </a:ext>
                  </a:extLst>
                </a:gridCol>
                <a:gridCol w="1798983">
                  <a:extLst>
                    <a:ext uri="{9D8B030D-6E8A-4147-A177-3AD203B41FA5}">
                      <a16:colId xmlns="" xmlns:a16="http://schemas.microsoft.com/office/drawing/2014/main" val="2123771829"/>
                    </a:ext>
                  </a:extLst>
                </a:gridCol>
                <a:gridCol w="1798983">
                  <a:extLst>
                    <a:ext uri="{9D8B030D-6E8A-4147-A177-3AD203B41FA5}">
                      <a16:colId xmlns="" xmlns:a16="http://schemas.microsoft.com/office/drawing/2014/main" val="847163586"/>
                    </a:ext>
                  </a:extLst>
                </a:gridCol>
              </a:tblGrid>
              <a:tr h="376726">
                <a:tc gridSpan="4">
                  <a:txBody>
                    <a:bodyPr/>
                    <a:lstStyle/>
                    <a:p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Hệ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thống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529881172"/>
                  </a:ext>
                </a:extLst>
              </a:tr>
              <a:tr h="1506905">
                <a:tc gridSpan="4"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Độ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dài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chu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kỳ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kinh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28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ngày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Tính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đều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đặn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Đều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Độ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dài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kéo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dài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(&gt;8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ngày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</a:t>
                      </a:r>
                      <a:r>
                        <a:rPr lang="vi-V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ư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ợng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máu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kinh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nhiều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Chảy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máu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giữu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kì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không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869587714"/>
                  </a:ext>
                </a:extLst>
              </a:tr>
              <a:tr h="376726">
                <a:tc gridSpan="4">
                  <a:txBody>
                    <a:bodyPr/>
                    <a:lstStyle/>
                    <a:p>
                      <a:r>
                        <a:rPr lang="en-US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Hệ</a:t>
                      </a:r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thống</a:t>
                      </a:r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378858450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Có</a:t>
                      </a:r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Không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572161227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38941586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93171023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92746247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96446606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02903673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05918012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8473178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529840800"/>
                  </a:ext>
                </a:extLst>
              </a:tr>
              <a:tr h="376726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063202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2510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F1215C-5FE1-410A-BF98-F84901A92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90" y="2796005"/>
            <a:ext cx="2913018" cy="977201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78366AF-6A8E-4367-A866-88B43DF38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3908" y="948665"/>
            <a:ext cx="7963989" cy="4960669"/>
          </a:xfrm>
        </p:spPr>
        <p:txBody>
          <a:bodyPr>
            <a:normAutofit/>
          </a:bodyPr>
          <a:lstStyle/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hCG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quick test: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âm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gái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15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tuổi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siêu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âm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PALM 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AUB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liên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rối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loạn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phóng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noãn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4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năm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Sau 6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siêu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âm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ghi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nang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phản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âm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nghĩ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nang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hoàng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rụng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trứng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274320" lvl="1" indent="0">
              <a:buNone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Vậy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đây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gái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đã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dậy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và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hạ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đồi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yên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tr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ởng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thành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Sau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lâm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sàng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siêu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âm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nghĩ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đây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AUB-C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gái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trẻ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chảy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máu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nguyệt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nặng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chu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da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xanh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niêm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Huyết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Thiếu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máu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nặng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giảm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tiểu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nặng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bạch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20.000,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sự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bạch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non</a:t>
            </a:r>
          </a:p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Thiếu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máu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nặng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– AUB-C – Theo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dõi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bạch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71432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BA70CFA-6A42-471B-B50C-F8DAC1270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767" y="497379"/>
            <a:ext cx="2734491" cy="951075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trí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6513FFE-CC9C-4623-857B-A261AB502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449" y="1504188"/>
            <a:ext cx="5216162" cy="3849624"/>
          </a:xfrm>
        </p:spPr>
        <p:txBody>
          <a:bodyPr/>
          <a:lstStyle/>
          <a:p>
            <a:r>
              <a:rPr lang="en-US" dirty="0" err="1"/>
              <a:t>Truyền</a:t>
            </a:r>
            <a:r>
              <a:rPr lang="en-US" dirty="0"/>
              <a:t> HCL, </a:t>
            </a:r>
            <a:r>
              <a:rPr lang="en-US" dirty="0" err="1"/>
              <a:t>tiểu</a:t>
            </a:r>
            <a:r>
              <a:rPr lang="en-US" dirty="0"/>
              <a:t> </a:t>
            </a:r>
            <a:r>
              <a:rPr lang="en-US" dirty="0" err="1"/>
              <a:t>cầu</a:t>
            </a:r>
            <a:endParaRPr lang="en-US" dirty="0"/>
          </a:p>
          <a:p>
            <a:r>
              <a:rPr lang="en-US" dirty="0" err="1"/>
              <a:t>Cầm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COCs </a:t>
            </a:r>
            <a:r>
              <a:rPr lang="en-US" dirty="0" err="1"/>
              <a:t>với</a:t>
            </a:r>
            <a:r>
              <a:rPr lang="en-US" dirty="0"/>
              <a:t> 30-50mg EE </a:t>
            </a:r>
            <a:r>
              <a:rPr lang="en-US" dirty="0" err="1"/>
              <a:t>mỗi</a:t>
            </a:r>
            <a:r>
              <a:rPr lang="en-US" dirty="0"/>
              <a:t> 6-8 </a:t>
            </a:r>
            <a:r>
              <a:rPr lang="en-US" dirty="0" err="1"/>
              <a:t>giờ</a:t>
            </a:r>
            <a:endParaRPr lang="en-US" dirty="0"/>
          </a:p>
          <a:p>
            <a:r>
              <a:rPr lang="en-US" dirty="0"/>
              <a:t>Theo </a:t>
            </a:r>
            <a:r>
              <a:rPr lang="en-US" dirty="0" err="1"/>
              <a:t>dõi</a:t>
            </a:r>
            <a:r>
              <a:rPr lang="en-US" dirty="0"/>
              <a:t>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chảy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h</a:t>
            </a:r>
            <a:r>
              <a:rPr lang="vi-VN" dirty="0"/>
              <a:t>ư</a:t>
            </a:r>
            <a:r>
              <a:rPr lang="en-US" dirty="0" err="1"/>
              <a:t>ớng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D05D37AB-03E3-47C6-A19D-5853AA102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6156" y="497379"/>
            <a:ext cx="4471494" cy="5855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23795229-C954-448D-92E9-D85C80683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50" y="3104290"/>
            <a:ext cx="6549559" cy="348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064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ym typeface="Wingdings" panose="05000000000000000000" pitchFamily="2" charset="2"/>
              </a:rPr>
              <a:t> </a:t>
            </a:r>
            <a:r>
              <a:rPr lang="en-US" sz="4400" dirty="0" err="1">
                <a:sym typeface="Wingdings" panose="05000000000000000000" pitchFamily="2" charset="2"/>
              </a:rPr>
              <a:t>Với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những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thông</a:t>
            </a:r>
            <a:r>
              <a:rPr lang="en-US" sz="4400" dirty="0">
                <a:sym typeface="Wingdings" panose="05000000000000000000" pitchFamily="2" charset="2"/>
              </a:rPr>
              <a:t> tin </a:t>
            </a:r>
            <a:r>
              <a:rPr lang="en-US" sz="4400" dirty="0" err="1">
                <a:sym typeface="Wingdings" panose="05000000000000000000" pitchFamily="2" charset="2"/>
              </a:rPr>
              <a:t>đã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có</a:t>
            </a:r>
            <a:r>
              <a:rPr lang="en-US" sz="4400" dirty="0">
                <a:sym typeface="Wingdings" panose="05000000000000000000" pitchFamily="2" charset="2"/>
              </a:rPr>
              <a:t>, </a:t>
            </a:r>
            <a:r>
              <a:rPr lang="en-US" sz="4400" dirty="0" err="1">
                <a:sym typeface="Wingdings" panose="05000000000000000000" pitchFamily="2" charset="2"/>
              </a:rPr>
              <a:t>hãy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cho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biết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chẩn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đoán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của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bạn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là</a:t>
            </a:r>
            <a:r>
              <a:rPr lang="en-US" sz="4400" dirty="0">
                <a:sym typeface="Wingdings" panose="05000000000000000000" pitchFamily="2" charset="2"/>
              </a:rPr>
              <a:t> </a:t>
            </a:r>
            <a:r>
              <a:rPr lang="en-US" sz="4400" dirty="0" err="1">
                <a:sym typeface="Wingdings" panose="05000000000000000000" pitchFamily="2" charset="2"/>
              </a:rPr>
              <a:t>gì</a:t>
            </a:r>
            <a:r>
              <a:rPr lang="en-US" sz="4400" dirty="0">
                <a:sym typeface="Wingdings" panose="05000000000000000000" pitchFamily="2" charset="2"/>
              </a:rPr>
              <a:t>?</a:t>
            </a:r>
            <a:endParaRPr lang="en-US" sz="4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36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BFE57CB1B11440BCD12107BCD10307" ma:contentTypeVersion="9" ma:contentTypeDescription="Create a new document." ma:contentTypeScope="" ma:versionID="dafdcc822782ef86f206c42b0c0563f9">
  <xsd:schema xmlns:xsd="http://www.w3.org/2001/XMLSchema" xmlns:xs="http://www.w3.org/2001/XMLSchema" xmlns:p="http://schemas.microsoft.com/office/2006/metadata/properties" xmlns:ns2="d62cfb88-c9f5-440a-a294-7d451f7acc2d" xmlns:ns3="6974661b-99c1-42b6-9a95-0adf6dbf3e8c" targetNamespace="http://schemas.microsoft.com/office/2006/metadata/properties" ma:root="true" ma:fieldsID="1d500e77ecf6c1035c02d942f2fbc05f" ns2:_="" ns3:_="">
    <xsd:import namespace="d62cfb88-c9f5-440a-a294-7d451f7acc2d"/>
    <xsd:import namespace="6974661b-99c1-42b6-9a95-0adf6dbf3e8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2cfb88-c9f5-440a-a294-7d451f7acc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74661b-99c1-42b6-9a95-0adf6dbf3e8c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19F2A28-3A27-454E-8EBA-38D2151B4BC4}"/>
</file>

<file path=customXml/itemProps2.xml><?xml version="1.0" encoding="utf-8"?>
<ds:datastoreItem xmlns:ds="http://schemas.openxmlformats.org/officeDocument/2006/customXml" ds:itemID="{5180911B-BE3F-46EA-AB23-77CA74DAF59C}"/>
</file>

<file path=customXml/itemProps3.xml><?xml version="1.0" encoding="utf-8"?>
<ds:datastoreItem xmlns:ds="http://schemas.openxmlformats.org/officeDocument/2006/customXml" ds:itemID="{EC6611D0-0EE9-4B4D-8B47-8D67A727A1D8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</TotalTime>
  <Words>2369</Words>
  <Application>Microsoft Office PowerPoint</Application>
  <PresentationFormat>Widescreen</PresentationFormat>
  <Paragraphs>274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Times New Roman</vt:lpstr>
      <vt:lpstr>Wingdings</vt:lpstr>
      <vt:lpstr>Retrospect</vt:lpstr>
      <vt:lpstr>Tình huống AUB</vt:lpstr>
      <vt:lpstr>TÌnh huống 1</vt:lpstr>
      <vt:lpstr>Tình huống 1</vt:lpstr>
      <vt:lpstr>PowerPoint Presentation</vt:lpstr>
      <vt:lpstr>Siêu âm phụ khoa ngả bụng</vt:lpstr>
      <vt:lpstr>FIGO 2018</vt:lpstr>
      <vt:lpstr>Biện luận </vt:lpstr>
      <vt:lpstr>Xử trí</vt:lpstr>
      <vt:lpstr> Với những thông tin đã có, hãy cho biết chẩn đoán của bạn là gì?</vt:lpstr>
      <vt:lpstr>Tình huống 2:</vt:lpstr>
      <vt:lpstr>Cần hỏi thêm điều gì?</vt:lpstr>
      <vt:lpstr>Khám lâm sàng</vt:lpstr>
      <vt:lpstr>Nên tìm kiếm thêm dấu hiệu gì lúc thăm khám?</vt:lpstr>
      <vt:lpstr>Siêu âm bụng tổng quát T2/2020</vt:lpstr>
      <vt:lpstr>Bạn nghĩ gì kết quả này ?</vt:lpstr>
      <vt:lpstr>Đề nghị CLS bổ sung</vt:lpstr>
      <vt:lpstr>TTBA</vt:lpstr>
      <vt:lpstr>Hệ thống phân loại AUB</vt:lpstr>
      <vt:lpstr>Biện luận</vt:lpstr>
      <vt:lpstr>Biện luận:  </vt:lpstr>
      <vt:lpstr>Chẩn đoán</vt:lpstr>
      <vt:lpstr>Xử trí</vt:lpstr>
      <vt:lpstr>PowerPoint Presentation</vt:lpstr>
      <vt:lpstr>Tài liệu tham khảo</vt:lpstr>
      <vt:lpstr>Tình huống 3:</vt:lpstr>
      <vt:lpstr>PowerPoint Presentation</vt:lpstr>
      <vt:lpstr>Siêu âm phụ khoa  (tại thời điểm ra huyết đợt 2)</vt:lpstr>
      <vt:lpstr>Tóm tắt bệnh án</vt:lpstr>
      <vt:lpstr>Đặt vấn đề</vt:lpstr>
      <vt:lpstr>Biện luận</vt:lpstr>
      <vt:lpstr>PowerPoint Presentation</vt:lpstr>
      <vt:lpstr>PowerPoint Presentation</vt:lpstr>
      <vt:lpstr>PowerPoint Presentation</vt:lpstr>
      <vt:lpstr>Câu hỏi thảo luận TH3 :</vt:lpstr>
      <vt:lpstr>PowerPoint Presentation</vt:lpstr>
      <vt:lpstr>PowerPoint Presentation</vt:lpstr>
      <vt:lpstr>Câu hỏi thảo luận: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Tình huống AUB</dc:title>
  <dc:creator>cutun</dc:creator>
  <cp:lastModifiedBy>D E L L</cp:lastModifiedBy>
  <cp:revision>44</cp:revision>
  <dcterms:created xsi:type="dcterms:W3CDTF">2020-04-22T13:42:10Z</dcterms:created>
  <dcterms:modified xsi:type="dcterms:W3CDTF">2020-04-27T00:08:53Z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0x0101009CBFE57CB1B11440BCD12107BCD10307</vt:lpwstr>
  </property>
</Properties>
</file>